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0"/>
  </p:notesMasterIdLst>
  <p:sldIdLst>
    <p:sldId id="256" r:id="rId2"/>
    <p:sldId id="264" r:id="rId3"/>
    <p:sldId id="260" r:id="rId4"/>
    <p:sldId id="265" r:id="rId5"/>
    <p:sldId id="278" r:id="rId6"/>
    <p:sldId id="303" r:id="rId7"/>
    <p:sldId id="267" r:id="rId8"/>
    <p:sldId id="270" r:id="rId9"/>
    <p:sldId id="268" r:id="rId10"/>
    <p:sldId id="279" r:id="rId11"/>
    <p:sldId id="271" r:id="rId12"/>
    <p:sldId id="280" r:id="rId13"/>
    <p:sldId id="276" r:id="rId14"/>
    <p:sldId id="281" r:id="rId15"/>
    <p:sldId id="282" r:id="rId16"/>
    <p:sldId id="272" r:id="rId17"/>
    <p:sldId id="283" r:id="rId18"/>
    <p:sldId id="284" r:id="rId19"/>
    <p:sldId id="286" r:id="rId20"/>
    <p:sldId id="287" r:id="rId21"/>
    <p:sldId id="285" r:id="rId22"/>
    <p:sldId id="275" r:id="rId23"/>
    <p:sldId id="27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62" autoAdjust="0"/>
    <p:restoredTop sz="80552" autoAdjust="0"/>
  </p:normalViewPr>
  <p:slideViewPr>
    <p:cSldViewPr snapToGrid="0">
      <p:cViewPr varScale="1">
        <p:scale>
          <a:sx n="90" d="100"/>
          <a:sy n="90" d="100"/>
        </p:scale>
        <p:origin x="17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01580-D3F1-414F-A4B6-741A04BA8B59}" type="datetimeFigureOut">
              <a:rPr lang="bg-BG" smtClean="0"/>
              <a:t>14.3.2023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6CE83-09A3-49EE-9FCD-14A3C64B0622}" type="slidenum">
              <a:rPr lang="bg-BG" smtClean="0"/>
              <a:t>‹#›</a:t>
            </a:fld>
            <a:endParaRPr lang="bg-BG"/>
          </a:p>
        </p:txBody>
      </p:sp>
    </p:spTree>
    <p:extLst>
      <p:ext uri="{BB962C8B-B14F-4D97-AF65-F5344CB8AC3E}">
        <p14:creationId xmlns:p14="http://schemas.microsoft.com/office/powerpoint/2010/main" val="378630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sz="1200" dirty="0" smtClean="0"/>
              <a:t>Първият графичен потребителски интерфейс е разработен от Xerox </a:t>
            </a:r>
            <a:r>
              <a:rPr lang="bg-BG" sz="1200" dirty="0" err="1" smtClean="0"/>
              <a:t>Corporation</a:t>
            </a:r>
            <a:r>
              <a:rPr lang="bg-BG" sz="1200" dirty="0" smtClean="0"/>
              <a:t> в техния изследователски център </a:t>
            </a:r>
            <a:r>
              <a:rPr lang="bg-BG" sz="1200" dirty="0" err="1" smtClean="0"/>
              <a:t>Palo</a:t>
            </a:r>
            <a:r>
              <a:rPr lang="bg-BG" sz="1200" dirty="0" smtClean="0"/>
              <a:t> </a:t>
            </a:r>
            <a:r>
              <a:rPr lang="bg-BG" sz="1200" dirty="0" err="1" smtClean="0"/>
              <a:t>Alto</a:t>
            </a:r>
            <a:r>
              <a:rPr lang="bg-BG" sz="1200" dirty="0" smtClean="0"/>
              <a:t> (PARC) през 70-те години, но едва през 80-те години, когато GUI стават широко разпространени и популярни. По това време мощността на процесора и мониторите, необходими за ефективен GUI, станаха достатъчно евтини за използване в домашните компютри. </a:t>
            </a:r>
            <a:r>
              <a:rPr lang="bg-BG" sz="1200" dirty="0" err="1" smtClean="0"/>
              <a:t>Стив</a:t>
            </a:r>
            <a:r>
              <a:rPr lang="bg-BG" sz="1200" dirty="0" smtClean="0"/>
              <a:t> </a:t>
            </a:r>
            <a:r>
              <a:rPr lang="bg-BG" sz="1200" dirty="0" err="1" smtClean="0"/>
              <a:t>Джобс</a:t>
            </a:r>
            <a:r>
              <a:rPr lang="bg-BG" sz="1200" dirty="0" smtClean="0"/>
              <a:t>, съосновател на Apple </a:t>
            </a:r>
            <a:r>
              <a:rPr lang="bg-BG" sz="1200" dirty="0" err="1" smtClean="0"/>
              <a:t>Computers</a:t>
            </a:r>
            <a:r>
              <a:rPr lang="bg-BG" sz="1200" dirty="0" smtClean="0"/>
              <a:t>, посети PARC през 1979 г. (след закупуване на акции на Xerox) и беше впечатлен от "</a:t>
            </a:r>
            <a:r>
              <a:rPr lang="bg-BG" sz="1200" dirty="0" err="1" smtClean="0"/>
              <a:t>Alto</a:t>
            </a:r>
            <a:r>
              <a:rPr lang="bg-BG" sz="1200" dirty="0" smtClean="0"/>
              <a:t>", първият компютър, който някога е имал графичен потребителски интерфейс. Няколко инженери от PARC бяха наети по-късно от Apple и работеха върху Apple </a:t>
            </a:r>
            <a:r>
              <a:rPr lang="bg-BG" sz="1200" dirty="0" err="1" smtClean="0"/>
              <a:t>Lisa</a:t>
            </a:r>
            <a:r>
              <a:rPr lang="bg-BG" sz="1200" dirty="0" smtClean="0"/>
              <a:t> и Macintosh. Изследователският екип на Apple допринесе много за оригиналността на първите си компютри с графичен интерфейс и вече беше започнала работа по </a:t>
            </a:r>
            <a:r>
              <a:rPr lang="bg-BG" sz="1200" dirty="0" err="1" smtClean="0"/>
              <a:t>Lisa</a:t>
            </a:r>
            <a:r>
              <a:rPr lang="bg-BG" sz="1200" dirty="0" smtClean="0"/>
              <a:t>, преди </a:t>
            </a:r>
            <a:r>
              <a:rPr lang="bg-BG" sz="1200" dirty="0" err="1" smtClean="0"/>
              <a:t>Джобс</a:t>
            </a:r>
            <a:r>
              <a:rPr lang="bg-BG" sz="1200" dirty="0" smtClean="0"/>
              <a:t> да посети PARC.</a:t>
            </a:r>
            <a:endParaRPr lang="ru-RU" sz="1200" dirty="0" smtClean="0"/>
          </a:p>
          <a:p>
            <a:endParaRPr lang="bg-BG" dirty="0"/>
          </a:p>
        </p:txBody>
      </p:sp>
      <p:sp>
        <p:nvSpPr>
          <p:cNvPr id="4" name="Slide Number Placeholder 3"/>
          <p:cNvSpPr>
            <a:spLocks noGrp="1"/>
          </p:cNvSpPr>
          <p:nvPr>
            <p:ph type="sldNum" sz="quarter" idx="10"/>
          </p:nvPr>
        </p:nvSpPr>
        <p:spPr/>
        <p:txBody>
          <a:bodyPr/>
          <a:lstStyle/>
          <a:p>
            <a:fld id="{8E66CE83-09A3-49EE-9FCD-14A3C64B0622}" type="slidenum">
              <a:rPr lang="bg-BG" smtClean="0"/>
              <a:t>13</a:t>
            </a:fld>
            <a:endParaRPr lang="bg-BG"/>
          </a:p>
        </p:txBody>
      </p:sp>
    </p:spTree>
    <p:extLst>
      <p:ext uri="{BB962C8B-B14F-4D97-AF65-F5344CB8AC3E}">
        <p14:creationId xmlns:p14="http://schemas.microsoft.com/office/powerpoint/2010/main" val="98638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err="1" smtClean="0"/>
              <a:t>LaTeX</a:t>
            </a:r>
            <a:r>
              <a:rPr lang="bg-BG" noProof="0" dirty="0" smtClean="0"/>
              <a:t>, често изписвано като LATEX е език за маркиране. Използва се за създаване на документи със специфично съдържание (специални символи, математически формули и др.) като алтернатива на XML. </a:t>
            </a:r>
            <a:r>
              <a:rPr lang="bg-BG" noProof="0" dirty="0" err="1" smtClean="0"/>
              <a:t>LaTeX</a:t>
            </a:r>
            <a:r>
              <a:rPr lang="bg-BG" noProof="0" dirty="0" smtClean="0"/>
              <a:t> документите се подготвят с текстов редактор. Специални програми (като компилаторът </a:t>
            </a:r>
            <a:r>
              <a:rPr lang="bg-BG" noProof="0" dirty="0" err="1" smtClean="0"/>
              <a:t>latext</a:t>
            </a:r>
            <a:r>
              <a:rPr lang="bg-BG" noProof="0" dirty="0" smtClean="0"/>
              <a:t>, </a:t>
            </a:r>
            <a:r>
              <a:rPr lang="bg-BG" noProof="0" dirty="0" err="1" smtClean="0"/>
              <a:t>pdflatex</a:t>
            </a:r>
            <a:r>
              <a:rPr lang="bg-BG" noProof="0" dirty="0" smtClean="0"/>
              <a:t> </a:t>
            </a:r>
            <a:r>
              <a:rPr lang="bg-BG" noProof="0" dirty="0" err="1" smtClean="0"/>
              <a:t>XeLaTeX</a:t>
            </a:r>
            <a:r>
              <a:rPr lang="bg-BG" noProof="0" dirty="0" smtClean="0"/>
              <a:t> и </a:t>
            </a:r>
            <a:r>
              <a:rPr lang="bg-BG" noProof="0" dirty="0" err="1" smtClean="0"/>
              <a:t>LuaLatex</a:t>
            </a:r>
            <a:r>
              <a:rPr lang="bg-BG" noProof="0" dirty="0" smtClean="0"/>
              <a:t>) обработят файла и се получава форматиран документ.</a:t>
            </a:r>
          </a:p>
          <a:p>
            <a:r>
              <a:rPr lang="bg-BG" noProof="0" dirty="0" smtClean="0"/>
              <a:t>Системата </a:t>
            </a:r>
            <a:r>
              <a:rPr lang="bg-BG" noProof="0" dirty="0" err="1" smtClean="0"/>
              <a:t>LaTeX</a:t>
            </a:r>
            <a:r>
              <a:rPr lang="bg-BG" noProof="0" dirty="0" smtClean="0"/>
              <a:t> определя стандарт в компютърната типография. Тя се използва предимно в научните среди и в най-престижните издателства по света.</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15</a:t>
            </a:fld>
            <a:endParaRPr lang="bg-BG"/>
          </a:p>
        </p:txBody>
      </p:sp>
    </p:spTree>
    <p:extLst>
      <p:ext uri="{BB962C8B-B14F-4D97-AF65-F5344CB8AC3E}">
        <p14:creationId xmlns:p14="http://schemas.microsoft.com/office/powerpoint/2010/main" val="772422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29 </a:t>
            </a:r>
            <a:r>
              <a:rPr lang="bg-BG" b="1" dirty="0" smtClean="0"/>
              <a:t>май</a:t>
            </a:r>
            <a:r>
              <a:rPr lang="bg-BG" b="1" baseline="0" dirty="0" smtClean="0"/>
              <a:t> 2013 г.</a:t>
            </a:r>
            <a:endParaRPr lang="bg-BG" b="1" dirty="0"/>
          </a:p>
        </p:txBody>
      </p:sp>
      <p:sp>
        <p:nvSpPr>
          <p:cNvPr id="4" name="Slide Number Placeholder 3"/>
          <p:cNvSpPr>
            <a:spLocks noGrp="1"/>
          </p:cNvSpPr>
          <p:nvPr>
            <p:ph type="sldNum" sz="quarter" idx="10"/>
          </p:nvPr>
        </p:nvSpPr>
        <p:spPr/>
        <p:txBody>
          <a:bodyPr/>
          <a:lstStyle/>
          <a:p>
            <a:fld id="{8E66CE83-09A3-49EE-9FCD-14A3C64B0622}" type="slidenum">
              <a:rPr lang="bg-BG" smtClean="0"/>
              <a:t>24</a:t>
            </a:fld>
            <a:endParaRPr lang="bg-BG"/>
          </a:p>
        </p:txBody>
      </p:sp>
    </p:spTree>
    <p:extLst>
      <p:ext uri="{BB962C8B-B14F-4D97-AF65-F5344CB8AC3E}">
        <p14:creationId xmlns:p14="http://schemas.microsoft.com/office/powerpoint/2010/main" val="2546626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3/14/2023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42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120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25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90750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4338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7936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692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8980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46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21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389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65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34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571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09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346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199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3/14/2023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109223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Проектиране на програмни интерфейси</a:t>
            </a:r>
            <a:endParaRPr lang="bg-BG" dirty="0"/>
          </a:p>
        </p:txBody>
      </p:sp>
      <p:sp>
        <p:nvSpPr>
          <p:cNvPr id="3" name="Subtitle 2"/>
          <p:cNvSpPr>
            <a:spLocks noGrp="1"/>
          </p:cNvSpPr>
          <p:nvPr>
            <p:ph type="subTitle" idx="1"/>
          </p:nvPr>
        </p:nvSpPr>
        <p:spPr>
          <a:xfrm>
            <a:off x="1876424" y="3602038"/>
            <a:ext cx="8791575" cy="1655762"/>
          </a:xfrm>
        </p:spPr>
        <p:txBody>
          <a:bodyPr>
            <a:normAutofit/>
          </a:bodyPr>
          <a:lstStyle/>
          <a:p>
            <a:r>
              <a:rPr lang="bg-BG" sz="3600" b="1" dirty="0" smtClean="0"/>
              <a:t>Историческо развитие на програмните интерфейси</a:t>
            </a:r>
            <a:endParaRPr lang="bg-BG" sz="3600" b="1" dirty="0"/>
          </a:p>
        </p:txBody>
      </p:sp>
    </p:spTree>
    <p:extLst>
      <p:ext uri="{BB962C8B-B14F-4D97-AF65-F5344CB8AC3E}">
        <p14:creationId xmlns:p14="http://schemas.microsoft.com/office/powerpoint/2010/main" val="1159717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691176"/>
          </a:xfrm>
        </p:spPr>
        <p:txBody>
          <a:bodyPr/>
          <a:lstStyle/>
          <a:p>
            <a:r>
              <a:rPr lang="bg-BG" dirty="0"/>
              <a:t>Историческо развитие</a:t>
            </a:r>
          </a:p>
        </p:txBody>
      </p:sp>
      <p:sp>
        <p:nvSpPr>
          <p:cNvPr id="3" name="Content Placeholder 2"/>
          <p:cNvSpPr>
            <a:spLocks noGrp="1"/>
          </p:cNvSpPr>
          <p:nvPr>
            <p:ph idx="1"/>
          </p:nvPr>
        </p:nvSpPr>
        <p:spPr>
          <a:xfrm>
            <a:off x="759167" y="980279"/>
            <a:ext cx="5389705" cy="488970"/>
          </a:xfrm>
        </p:spPr>
        <p:txBody>
          <a:bodyPr>
            <a:normAutofit lnSpcReduction="10000"/>
          </a:bodyPr>
          <a:lstStyle/>
          <a:p>
            <a:pPr marL="0" indent="0">
              <a:lnSpc>
                <a:spcPct val="114000"/>
              </a:lnSpc>
              <a:spcBef>
                <a:spcPts val="0"/>
              </a:spcBef>
              <a:buNone/>
            </a:pPr>
            <a:r>
              <a:rPr lang="en-US" dirty="0"/>
              <a:t>VisiCalc </a:t>
            </a:r>
            <a:r>
              <a:rPr lang="bg-BG" dirty="0"/>
              <a:t>- първата електронна таблица</a:t>
            </a:r>
            <a:endParaRPr lang="bg-BG" i="1" dirty="0"/>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6" name="Picture 5"/>
          <p:cNvPicPr>
            <a:picLocks noChangeAspect="1"/>
          </p:cNvPicPr>
          <p:nvPr/>
        </p:nvPicPr>
        <p:blipFill>
          <a:blip r:embed="rId2"/>
          <a:stretch>
            <a:fillRect/>
          </a:stretch>
        </p:blipFill>
        <p:spPr>
          <a:xfrm>
            <a:off x="601218" y="1501743"/>
            <a:ext cx="5724937" cy="2840278"/>
          </a:xfrm>
          <a:prstGeom prst="rect">
            <a:avLst/>
          </a:prstGeom>
        </p:spPr>
      </p:pic>
      <p:pic>
        <p:nvPicPr>
          <p:cNvPr id="7" name="Picture 6"/>
          <p:cNvPicPr>
            <a:picLocks noChangeAspect="1"/>
          </p:cNvPicPr>
          <p:nvPr/>
        </p:nvPicPr>
        <p:blipFill>
          <a:blip r:embed="rId3"/>
          <a:stretch>
            <a:fillRect/>
          </a:stretch>
        </p:blipFill>
        <p:spPr>
          <a:xfrm>
            <a:off x="5784982" y="3314183"/>
            <a:ext cx="5944314" cy="3431619"/>
          </a:xfrm>
          <a:prstGeom prst="rect">
            <a:avLst/>
          </a:prstGeom>
        </p:spPr>
      </p:pic>
      <p:sp>
        <p:nvSpPr>
          <p:cNvPr id="8" name="Content Placeholder 2"/>
          <p:cNvSpPr txBox="1">
            <a:spLocks/>
          </p:cNvSpPr>
          <p:nvPr/>
        </p:nvSpPr>
        <p:spPr>
          <a:xfrm>
            <a:off x="6714931" y="2376014"/>
            <a:ext cx="4939717" cy="7771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lnSpc>
                <a:spcPct val="114000"/>
              </a:lnSpc>
              <a:spcBef>
                <a:spcPts val="0"/>
              </a:spcBef>
              <a:buFont typeface="Arial" panose="020B0604020202020204" pitchFamily="34" charset="0"/>
              <a:buNone/>
            </a:pPr>
            <a:r>
              <a:rPr lang="bg-BG" dirty="0" smtClean="0">
                <a:effectLst/>
              </a:rPr>
              <a:t>Боб </a:t>
            </a:r>
            <a:r>
              <a:rPr lang="bg-BG" dirty="0" err="1" smtClean="0">
                <a:effectLst/>
              </a:rPr>
              <a:t>Франкстън</a:t>
            </a:r>
            <a:r>
              <a:rPr lang="bg-BG" dirty="0" smtClean="0">
                <a:effectLst/>
              </a:rPr>
              <a:t> и Дан </a:t>
            </a:r>
            <a:r>
              <a:rPr lang="bg-BG" dirty="0" err="1" smtClean="0">
                <a:effectLst/>
              </a:rPr>
              <a:t>Бриклин</a:t>
            </a:r>
            <a:endParaRPr lang="en-US" dirty="0" smtClean="0">
              <a:effectLst/>
            </a:endParaRPr>
          </a:p>
          <a:p>
            <a:pPr marL="0" indent="0" algn="r">
              <a:lnSpc>
                <a:spcPct val="114000"/>
              </a:lnSpc>
              <a:spcBef>
                <a:spcPts val="0"/>
              </a:spcBef>
              <a:buFont typeface="Arial" panose="020B0604020202020204" pitchFamily="34" charset="0"/>
              <a:buNone/>
            </a:pPr>
            <a:r>
              <a:rPr lang="bg-BG" dirty="0" smtClean="0">
                <a:effectLst/>
              </a:rPr>
              <a:t>изобретяват електронна таблица</a:t>
            </a:r>
            <a:endParaRPr lang="bg-BG" i="1" dirty="0"/>
          </a:p>
        </p:txBody>
      </p:sp>
    </p:spTree>
    <p:extLst>
      <p:ext uri="{BB962C8B-B14F-4D97-AF65-F5344CB8AC3E}">
        <p14:creationId xmlns:p14="http://schemas.microsoft.com/office/powerpoint/2010/main" val="871881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7" name="Content Placeholder 6"/>
          <p:cNvSpPr>
            <a:spLocks noGrp="1"/>
          </p:cNvSpPr>
          <p:nvPr>
            <p:ph idx="1"/>
          </p:nvPr>
        </p:nvSpPr>
        <p:spPr>
          <a:xfrm>
            <a:off x="1141412" y="1185799"/>
            <a:ext cx="9905999" cy="1258822"/>
          </a:xfrm>
        </p:spPr>
        <p:txBody>
          <a:bodyPr>
            <a:normAutofit/>
          </a:bodyPr>
          <a:lstStyle/>
          <a:p>
            <a:pPr marL="0" indent="0">
              <a:lnSpc>
                <a:spcPct val="114000"/>
              </a:lnSpc>
              <a:buNone/>
            </a:pPr>
            <a:r>
              <a:rPr lang="en-US" sz="2800" b="1" dirty="0" smtClean="0"/>
              <a:t>1985 </a:t>
            </a:r>
            <a:r>
              <a:rPr lang="bg-BG" sz="2800" b="1" dirty="0" smtClean="0"/>
              <a:t>г.</a:t>
            </a:r>
            <a:r>
              <a:rPr lang="en-US" sz="2800" b="1" dirty="0" smtClean="0"/>
              <a:t> </a:t>
            </a:r>
            <a:r>
              <a:rPr lang="en-US" sz="2800" dirty="0" smtClean="0"/>
              <a:t>– Systems </a:t>
            </a:r>
            <a:r>
              <a:rPr lang="en-US" sz="2800" dirty="0"/>
              <a:t>Application Architecture (</a:t>
            </a:r>
            <a:r>
              <a:rPr lang="en-US" sz="2800" dirty="0" smtClean="0"/>
              <a:t>SAA)</a:t>
            </a:r>
            <a:r>
              <a:rPr lang="bg-BG" sz="2800" dirty="0" smtClean="0"/>
              <a:t>;</a:t>
            </a:r>
          </a:p>
          <a:p>
            <a:pPr marL="0" indent="0">
              <a:lnSpc>
                <a:spcPct val="114000"/>
              </a:lnSpc>
              <a:buNone/>
            </a:pPr>
            <a:r>
              <a:rPr lang="bg-BG" sz="2800" b="1" dirty="0" smtClean="0"/>
              <a:t>1987 г.</a:t>
            </a:r>
            <a:r>
              <a:rPr lang="bg-BG" sz="2800" dirty="0" smtClean="0"/>
              <a:t> – </a:t>
            </a:r>
            <a:r>
              <a:rPr lang="en-US" sz="2800" dirty="0" smtClean="0"/>
              <a:t>Common </a:t>
            </a:r>
            <a:r>
              <a:rPr lang="en-US" sz="2800" dirty="0"/>
              <a:t>User Access (CUA</a:t>
            </a:r>
            <a:r>
              <a:rPr lang="en-US" sz="2800" dirty="0" smtClean="0"/>
              <a:t>)</a:t>
            </a:r>
            <a:r>
              <a:rPr lang="bg-BG" sz="2800" dirty="0" smtClean="0"/>
              <a:t> - производен на </a:t>
            </a:r>
            <a:r>
              <a:rPr lang="en-US" sz="2800" dirty="0" smtClean="0"/>
              <a:t>SAA.</a:t>
            </a:r>
            <a:endParaRPr lang="bg-BG" sz="2000" dirty="0"/>
          </a:p>
        </p:txBody>
      </p:sp>
      <p:sp>
        <p:nvSpPr>
          <p:cNvPr id="8" name="Content Placeholder 6"/>
          <p:cNvSpPr txBox="1">
            <a:spLocks/>
          </p:cNvSpPr>
          <p:nvPr/>
        </p:nvSpPr>
        <p:spPr>
          <a:xfrm>
            <a:off x="1141411" y="2439511"/>
            <a:ext cx="9905999" cy="39986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Font typeface="Arial" panose="020B0604020202020204" pitchFamily="34" charset="0"/>
              <a:buNone/>
            </a:pPr>
            <a:r>
              <a:rPr lang="bg-BG" sz="2500" dirty="0" smtClean="0"/>
              <a:t>Създадени от </a:t>
            </a:r>
            <a:r>
              <a:rPr lang="en-US" sz="2500" dirty="0" smtClean="0"/>
              <a:t>IBM</a:t>
            </a:r>
            <a:r>
              <a:rPr lang="bg-BG" sz="2500" dirty="0" smtClean="0"/>
              <a:t>, като </a:t>
            </a:r>
            <a:r>
              <a:rPr lang="en-US" sz="2500" dirty="0" smtClean="0"/>
              <a:t>CUA </a:t>
            </a:r>
            <a:r>
              <a:rPr lang="bg-BG" sz="2500" dirty="0" smtClean="0"/>
              <a:t>е в основата на съвременните </a:t>
            </a:r>
            <a:r>
              <a:rPr lang="en-US" sz="2500" dirty="0" smtClean="0"/>
              <a:t>Windows</a:t>
            </a:r>
            <a:r>
              <a:rPr lang="bg-BG" sz="2500" dirty="0" smtClean="0"/>
              <a:t>, </a:t>
            </a:r>
            <a:r>
              <a:rPr lang="en-US" sz="2500" dirty="0" smtClean="0"/>
              <a:t>DOS </a:t>
            </a:r>
            <a:r>
              <a:rPr lang="bg-BG" sz="2500" dirty="0" smtClean="0"/>
              <a:t>и </a:t>
            </a:r>
            <a:r>
              <a:rPr lang="en-US" sz="2500" dirty="0" smtClean="0"/>
              <a:t>Windows </a:t>
            </a:r>
            <a:r>
              <a:rPr lang="bg-BG" sz="2500" dirty="0" smtClean="0"/>
              <a:t>конзолни приложения.</a:t>
            </a:r>
          </a:p>
          <a:p>
            <a:pPr marL="0" indent="0">
              <a:lnSpc>
                <a:spcPct val="114000"/>
              </a:lnSpc>
              <a:spcBef>
                <a:spcPts val="0"/>
              </a:spcBef>
              <a:buNone/>
            </a:pPr>
            <a:r>
              <a:rPr lang="ru-RU" sz="2500" dirty="0" smtClean="0"/>
              <a:t>Той </a:t>
            </a:r>
            <a:r>
              <a:rPr lang="ru-RU" sz="2500" dirty="0"/>
              <a:t>определя, че падащото меню трябва да е в горната част на екрана, статус лентата в долната, клавишите за бърз достъп трябва да са еднакви за конкретната функционалност (например F2 вместо „Отвори“ трябва да важи за всички приложения, които спазват SAA стандарта). Това значително увеличава скоростта на усвояване на приложението от потребителите и по този начин CUA бързо се превръща в индустриален </a:t>
            </a:r>
            <a:r>
              <a:rPr lang="ru-RU" sz="2500" dirty="0" smtClean="0"/>
              <a:t>стандарт.</a:t>
            </a:r>
            <a:endParaRPr lang="bg-BG" sz="2500" dirty="0" smtClean="0"/>
          </a:p>
        </p:txBody>
      </p:sp>
    </p:spTree>
    <p:extLst>
      <p:ext uri="{BB962C8B-B14F-4D97-AF65-F5344CB8AC3E}">
        <p14:creationId xmlns:p14="http://schemas.microsoft.com/office/powerpoint/2010/main" val="3721050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6"/>
          <p:cNvSpPr>
            <a:spLocks noGrp="1"/>
          </p:cNvSpPr>
          <p:nvPr>
            <p:ph idx="1"/>
          </p:nvPr>
        </p:nvSpPr>
        <p:spPr>
          <a:xfrm>
            <a:off x="1141412" y="2249487"/>
            <a:ext cx="9905999" cy="1006897"/>
          </a:xfrm>
        </p:spPr>
        <p:txBody>
          <a:bodyPr>
            <a:normAutofit/>
          </a:bodyPr>
          <a:lstStyle/>
          <a:p>
            <a:pPr marL="0" indent="0">
              <a:buNone/>
            </a:pPr>
            <a:r>
              <a:rPr lang="bg-BG" dirty="0" smtClean="0"/>
              <a:t>1968 г. -</a:t>
            </a:r>
            <a:r>
              <a:rPr lang="en-US" dirty="0"/>
              <a:t> Douglas </a:t>
            </a:r>
            <a:r>
              <a:rPr lang="en-US" dirty="0" err="1" smtClean="0"/>
              <a:t>Engelbart</a:t>
            </a:r>
            <a:r>
              <a:rPr lang="bg-BG" dirty="0" smtClean="0"/>
              <a:t> представя </a:t>
            </a:r>
            <a:r>
              <a:rPr lang="en-US" dirty="0" err="1" smtClean="0"/>
              <a:t>oN-Line</a:t>
            </a:r>
            <a:r>
              <a:rPr lang="en-US" dirty="0" smtClean="0"/>
              <a:t> System (NSL), </a:t>
            </a:r>
            <a:r>
              <a:rPr lang="bg-BG" dirty="0" smtClean="0"/>
              <a:t>която използва мишка, показатели, хипертекст и множество прозорци. </a:t>
            </a:r>
            <a:endParaRPr lang="bg-BG" dirty="0"/>
          </a:p>
        </p:txBody>
      </p:sp>
      <p:sp>
        <p:nvSpPr>
          <p:cNvPr id="6" name="Content Placeholder 2"/>
          <p:cNvSpPr txBox="1">
            <a:spLocks/>
          </p:cNvSpPr>
          <p:nvPr/>
        </p:nvSpPr>
        <p:spPr>
          <a:xfrm>
            <a:off x="1029756" y="1105946"/>
            <a:ext cx="10390913" cy="102604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Font typeface="Arial" panose="020B0604020202020204" pitchFamily="34" charset="0"/>
              <a:buNone/>
            </a:pPr>
            <a:r>
              <a:rPr lang="bg-BG" sz="2600" dirty="0" smtClean="0"/>
              <a:t>196</a:t>
            </a:r>
            <a:r>
              <a:rPr lang="en-US" sz="2600" dirty="0" smtClean="0"/>
              <a:t>8</a:t>
            </a:r>
            <a:r>
              <a:rPr lang="bg-BG" sz="2600" dirty="0" smtClean="0"/>
              <a:t>г. – наши дни: Графичен потребителски интерфейс </a:t>
            </a:r>
          </a:p>
          <a:p>
            <a:pPr marL="0" indent="0">
              <a:lnSpc>
                <a:spcPct val="114000"/>
              </a:lnSpc>
              <a:spcBef>
                <a:spcPts val="0"/>
              </a:spcBef>
              <a:buFont typeface="Arial" panose="020B0604020202020204" pitchFamily="34" charset="0"/>
              <a:buNone/>
            </a:pPr>
            <a:r>
              <a:rPr lang="bg-BG" sz="2600" dirty="0" smtClean="0"/>
              <a:t>(</a:t>
            </a:r>
            <a:r>
              <a:rPr lang="en-US" sz="2600" dirty="0" smtClean="0"/>
              <a:t>Graphical User Interface</a:t>
            </a:r>
            <a:r>
              <a:rPr lang="bg-BG" sz="2600" dirty="0" smtClean="0"/>
              <a:t> - </a:t>
            </a:r>
            <a:r>
              <a:rPr lang="en-US" sz="2600" dirty="0" smtClean="0"/>
              <a:t>GUI</a:t>
            </a:r>
            <a:r>
              <a:rPr lang="bg-BG" sz="2600" dirty="0" smtClean="0"/>
              <a:t>).</a:t>
            </a:r>
            <a:endParaRPr lang="bg-BG" sz="2600"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513" y="3373885"/>
            <a:ext cx="6362311" cy="3216306"/>
          </a:xfrm>
          <a:prstGeom prst="rect">
            <a:avLst/>
          </a:prstGeom>
        </p:spPr>
      </p:pic>
    </p:spTree>
    <p:extLst>
      <p:ext uri="{BB962C8B-B14F-4D97-AF65-F5344CB8AC3E}">
        <p14:creationId xmlns:p14="http://schemas.microsoft.com/office/powerpoint/2010/main" val="2871358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141413" y="1114663"/>
            <a:ext cx="9905998" cy="488970"/>
          </a:xfrm>
        </p:spPr>
        <p:txBody>
          <a:bodyPr>
            <a:normAutofit fontScale="92500" lnSpcReduction="10000"/>
          </a:bodyPr>
          <a:lstStyle/>
          <a:p>
            <a:pPr marL="0" indent="0">
              <a:buNone/>
            </a:pPr>
            <a:r>
              <a:rPr lang="en-US" dirty="0" smtClean="0"/>
              <a:t>Xerox </a:t>
            </a:r>
            <a:r>
              <a:rPr lang="en-US" dirty="0"/>
              <a:t>Paulo Auto Research Center (PARC) </a:t>
            </a:r>
            <a:endParaRPr lang="bg-BG"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368" y="1603633"/>
            <a:ext cx="6174087" cy="4420951"/>
          </a:xfrm>
          <a:prstGeom prst="rect">
            <a:avLst/>
          </a:prstGeom>
        </p:spPr>
      </p:pic>
      <p:sp>
        <p:nvSpPr>
          <p:cNvPr id="7" name="Content Placeholder 2"/>
          <p:cNvSpPr txBox="1">
            <a:spLocks/>
          </p:cNvSpPr>
          <p:nvPr/>
        </p:nvSpPr>
        <p:spPr>
          <a:xfrm>
            <a:off x="1141413" y="6224686"/>
            <a:ext cx="9905998" cy="48897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Xerox Star</a:t>
            </a:r>
            <a:endParaRPr lang="bg-BG" dirty="0"/>
          </a:p>
        </p:txBody>
      </p:sp>
    </p:spTree>
    <p:extLst>
      <p:ext uri="{BB962C8B-B14F-4D97-AF65-F5344CB8AC3E}">
        <p14:creationId xmlns:p14="http://schemas.microsoft.com/office/powerpoint/2010/main" val="1346727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6"/>
          <p:cNvSpPr>
            <a:spLocks noGrp="1"/>
          </p:cNvSpPr>
          <p:nvPr>
            <p:ph idx="1"/>
          </p:nvPr>
        </p:nvSpPr>
        <p:spPr>
          <a:xfrm>
            <a:off x="1442535" y="2815158"/>
            <a:ext cx="3551886" cy="2546448"/>
          </a:xfrm>
        </p:spPr>
        <p:txBody>
          <a:bodyPr>
            <a:normAutofit/>
          </a:bodyPr>
          <a:lstStyle/>
          <a:p>
            <a:pPr marL="0" indent="0">
              <a:buNone/>
            </a:pPr>
            <a:r>
              <a:rPr lang="en-US" sz="3200" b="1" dirty="0" smtClean="0"/>
              <a:t>WIMP</a:t>
            </a:r>
          </a:p>
          <a:p>
            <a:pPr marL="0" indent="0">
              <a:spcBef>
                <a:spcPts val="0"/>
              </a:spcBef>
              <a:buNone/>
            </a:pPr>
            <a:r>
              <a:rPr lang="en-US" b="1" dirty="0" smtClean="0"/>
              <a:t>W </a:t>
            </a:r>
            <a:r>
              <a:rPr lang="en-US" dirty="0"/>
              <a:t>= </a:t>
            </a:r>
            <a:r>
              <a:rPr lang="en-US" dirty="0" smtClean="0"/>
              <a:t>Windows (</a:t>
            </a:r>
            <a:r>
              <a:rPr lang="bg-BG" dirty="0" smtClean="0"/>
              <a:t>Прозорци)</a:t>
            </a:r>
            <a:endParaRPr lang="en-US" dirty="0"/>
          </a:p>
          <a:p>
            <a:pPr marL="0" indent="0">
              <a:spcBef>
                <a:spcPts val="0"/>
              </a:spcBef>
              <a:buNone/>
            </a:pPr>
            <a:r>
              <a:rPr lang="en-US" b="1" dirty="0"/>
              <a:t>I </a:t>
            </a:r>
            <a:r>
              <a:rPr lang="en-US" dirty="0"/>
              <a:t>= </a:t>
            </a:r>
            <a:r>
              <a:rPr lang="en-US" dirty="0" smtClean="0"/>
              <a:t>Icons</a:t>
            </a:r>
            <a:r>
              <a:rPr lang="bg-BG" dirty="0" smtClean="0"/>
              <a:t> (Икони)</a:t>
            </a:r>
            <a:endParaRPr lang="en-US" dirty="0"/>
          </a:p>
          <a:p>
            <a:pPr marL="0" indent="0">
              <a:spcBef>
                <a:spcPts val="0"/>
              </a:spcBef>
              <a:buNone/>
            </a:pPr>
            <a:r>
              <a:rPr lang="en-US" b="1" dirty="0"/>
              <a:t>M </a:t>
            </a:r>
            <a:r>
              <a:rPr lang="en-US" dirty="0"/>
              <a:t>= </a:t>
            </a:r>
            <a:r>
              <a:rPr lang="en-US" dirty="0" smtClean="0"/>
              <a:t>Menus</a:t>
            </a:r>
            <a:r>
              <a:rPr lang="bg-BG" dirty="0" smtClean="0"/>
              <a:t> (Менюта)</a:t>
            </a:r>
            <a:endParaRPr lang="en-US" dirty="0"/>
          </a:p>
          <a:p>
            <a:pPr marL="0" indent="0">
              <a:spcBef>
                <a:spcPts val="0"/>
              </a:spcBef>
              <a:buNone/>
            </a:pPr>
            <a:r>
              <a:rPr lang="en-US" b="1" dirty="0"/>
              <a:t>P </a:t>
            </a:r>
            <a:r>
              <a:rPr lang="en-US" dirty="0"/>
              <a:t>=</a:t>
            </a:r>
            <a:r>
              <a:rPr lang="en-US" b="1" dirty="0"/>
              <a:t> </a:t>
            </a:r>
            <a:r>
              <a:rPr lang="en-US" dirty="0" smtClean="0"/>
              <a:t>Pointer</a:t>
            </a:r>
            <a:r>
              <a:rPr lang="bg-BG" dirty="0" smtClean="0"/>
              <a:t> (Показалец)</a:t>
            </a:r>
            <a:endParaRPr lang="bg-BG" dirty="0"/>
          </a:p>
        </p:txBody>
      </p:sp>
      <p:sp>
        <p:nvSpPr>
          <p:cNvPr id="8" name="Content Placeholder 6"/>
          <p:cNvSpPr txBox="1">
            <a:spLocks/>
          </p:cNvSpPr>
          <p:nvPr/>
        </p:nvSpPr>
        <p:spPr>
          <a:xfrm>
            <a:off x="1029756" y="1441373"/>
            <a:ext cx="4377444" cy="12550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bg-BG" sz="3200" dirty="0" smtClean="0"/>
              <a:t>1970 – </a:t>
            </a:r>
            <a:r>
              <a:rPr lang="en-US" sz="3200" dirty="0"/>
              <a:t>Xerox Paulo Auto Research Center </a:t>
            </a:r>
            <a:r>
              <a:rPr lang="en-US" sz="3200" dirty="0" smtClean="0"/>
              <a:t>(PARC) </a:t>
            </a:r>
            <a:endParaRPr lang="bg-B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461" y="1441373"/>
            <a:ext cx="3640556" cy="4357772"/>
          </a:xfrm>
          <a:prstGeom prst="rect">
            <a:avLst/>
          </a:prstGeom>
        </p:spPr>
      </p:pic>
      <p:sp>
        <p:nvSpPr>
          <p:cNvPr id="4" name="Rectangle 3"/>
          <p:cNvSpPr/>
          <p:nvPr/>
        </p:nvSpPr>
        <p:spPr>
          <a:xfrm>
            <a:off x="6147049" y="5942526"/>
            <a:ext cx="4227312" cy="385362"/>
          </a:xfrm>
          <a:prstGeom prst="rect">
            <a:avLst/>
          </a:prstGeom>
        </p:spPr>
        <p:txBody>
          <a:bodyPr wrap="none">
            <a:spAutoFit/>
          </a:bodyPr>
          <a:lstStyle/>
          <a:p>
            <a:pPr indent="180340" algn="ctr">
              <a:lnSpc>
                <a:spcPct val="115000"/>
              </a:lnSpc>
              <a:spcAft>
                <a:spcPts val="0"/>
              </a:spcAft>
            </a:pPr>
            <a:r>
              <a:rPr lang="bg-BG" dirty="0">
                <a:latin typeface="Times New Roman" panose="02020603050405020304" pitchFamily="18" charset="0"/>
                <a:ea typeface="Times New Roman" panose="02020603050405020304" pitchFamily="18" charset="0"/>
                <a:cs typeface="Times New Roman" panose="02020603050405020304" pitchFamily="18" charset="0"/>
              </a:rPr>
              <a:t>AMX </a:t>
            </a:r>
            <a:r>
              <a:rPr lang="bg-BG" dirty="0" err="1">
                <a:latin typeface="Times New Roman" panose="02020603050405020304" pitchFamily="18" charset="0"/>
                <a:ea typeface="Times New Roman" panose="02020603050405020304" pitchFamily="18" charset="0"/>
                <a:cs typeface="Times New Roman" panose="02020603050405020304" pitchFamily="18" charset="0"/>
              </a:rPr>
              <a:t>Desk</a:t>
            </a:r>
            <a:r>
              <a:rPr lang="bg-BG" dirty="0">
                <a:latin typeface="Times New Roman" panose="02020603050405020304" pitchFamily="18" charset="0"/>
                <a:ea typeface="Times New Roman" panose="02020603050405020304" pitchFamily="18" charset="0"/>
                <a:cs typeface="Times New Roman" panose="02020603050405020304" pitchFamily="18" charset="0"/>
              </a:rPr>
              <a:t> </a:t>
            </a:r>
            <a:r>
              <a:rPr lang="bg-BG" dirty="0" smtClean="0">
                <a:latin typeface="Times New Roman" panose="02020603050405020304" pitchFamily="18" charset="0"/>
                <a:ea typeface="Times New Roman" panose="02020603050405020304" pitchFamily="18" charset="0"/>
                <a:cs typeface="Times New Roman" panose="02020603050405020304" pitchFamily="18" charset="0"/>
              </a:rPr>
              <a:t>създава основен WIMP </a:t>
            </a:r>
            <a:r>
              <a:rPr lang="bg-BG" dirty="0">
                <a:latin typeface="Times New Roman" panose="02020603050405020304" pitchFamily="18" charset="0"/>
                <a:ea typeface="Times New Roman" panose="02020603050405020304" pitchFamily="18" charset="0"/>
                <a:cs typeface="Times New Roman" panose="02020603050405020304" pitchFamily="18" charset="0"/>
              </a:rPr>
              <a:t>GUI</a:t>
            </a:r>
            <a:endParaRPr lang="bg-BG"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460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6"/>
          <p:cNvSpPr>
            <a:spLocks noGrp="1"/>
          </p:cNvSpPr>
          <p:nvPr>
            <p:ph idx="1"/>
          </p:nvPr>
        </p:nvSpPr>
        <p:spPr>
          <a:xfrm>
            <a:off x="1442535" y="1754154"/>
            <a:ext cx="3551886" cy="3620279"/>
          </a:xfrm>
        </p:spPr>
        <p:txBody>
          <a:bodyPr>
            <a:normAutofit lnSpcReduction="10000"/>
          </a:bodyPr>
          <a:lstStyle/>
          <a:p>
            <a:pPr marL="0" indent="0">
              <a:buNone/>
            </a:pPr>
            <a:r>
              <a:rPr lang="en-US" sz="3200" b="1" dirty="0" smtClean="0"/>
              <a:t>WYSIWYG</a:t>
            </a:r>
          </a:p>
          <a:p>
            <a:pPr marL="0" indent="0">
              <a:spcBef>
                <a:spcPts val="0"/>
              </a:spcBef>
              <a:buNone/>
            </a:pPr>
            <a:r>
              <a:rPr lang="en-US" b="1" dirty="0" smtClean="0"/>
              <a:t>W </a:t>
            </a:r>
            <a:r>
              <a:rPr lang="en-US" dirty="0"/>
              <a:t>= </a:t>
            </a:r>
            <a:r>
              <a:rPr lang="en-US" dirty="0" smtClean="0"/>
              <a:t>What</a:t>
            </a:r>
            <a:endParaRPr lang="en-US" dirty="0"/>
          </a:p>
          <a:p>
            <a:pPr marL="0" indent="0">
              <a:spcBef>
                <a:spcPts val="0"/>
              </a:spcBef>
              <a:buNone/>
            </a:pPr>
            <a:r>
              <a:rPr lang="en-US" b="1" dirty="0" smtClean="0"/>
              <a:t>Y </a:t>
            </a:r>
            <a:r>
              <a:rPr lang="en-US" dirty="0"/>
              <a:t>= </a:t>
            </a:r>
            <a:r>
              <a:rPr lang="en-US" dirty="0" smtClean="0"/>
              <a:t>You</a:t>
            </a:r>
            <a:endParaRPr lang="en-US" dirty="0"/>
          </a:p>
          <a:p>
            <a:pPr marL="0" indent="0">
              <a:spcBef>
                <a:spcPts val="0"/>
              </a:spcBef>
              <a:buNone/>
            </a:pPr>
            <a:r>
              <a:rPr lang="en-US" b="1" dirty="0" smtClean="0"/>
              <a:t>S </a:t>
            </a:r>
            <a:r>
              <a:rPr lang="en-US" dirty="0"/>
              <a:t>= </a:t>
            </a:r>
            <a:r>
              <a:rPr lang="en-US" dirty="0" smtClean="0"/>
              <a:t>See</a:t>
            </a:r>
            <a:endParaRPr lang="en-US" dirty="0"/>
          </a:p>
          <a:p>
            <a:pPr marL="0" indent="0">
              <a:spcBef>
                <a:spcPts val="0"/>
              </a:spcBef>
              <a:buNone/>
            </a:pPr>
            <a:r>
              <a:rPr lang="en-US" b="1" dirty="0"/>
              <a:t>I</a:t>
            </a:r>
            <a:r>
              <a:rPr lang="en-US" b="1" dirty="0" smtClean="0"/>
              <a:t> </a:t>
            </a:r>
            <a:r>
              <a:rPr lang="en-US" dirty="0"/>
              <a:t>=</a:t>
            </a:r>
            <a:r>
              <a:rPr lang="en-US" b="1" dirty="0"/>
              <a:t> </a:t>
            </a:r>
            <a:r>
              <a:rPr lang="en-US" dirty="0" smtClean="0"/>
              <a:t>Is</a:t>
            </a:r>
          </a:p>
          <a:p>
            <a:pPr marL="0" indent="0">
              <a:spcBef>
                <a:spcPts val="0"/>
              </a:spcBef>
              <a:buNone/>
            </a:pPr>
            <a:r>
              <a:rPr lang="en-US" b="1" dirty="0" smtClean="0"/>
              <a:t>W</a:t>
            </a:r>
            <a:r>
              <a:rPr lang="en-US" dirty="0" smtClean="0"/>
              <a:t> = What</a:t>
            </a:r>
          </a:p>
          <a:p>
            <a:pPr marL="0" indent="0">
              <a:spcBef>
                <a:spcPts val="0"/>
              </a:spcBef>
              <a:buNone/>
            </a:pPr>
            <a:r>
              <a:rPr lang="en-US" b="1" dirty="0" smtClean="0"/>
              <a:t>Y</a:t>
            </a:r>
            <a:r>
              <a:rPr lang="en-US" dirty="0" smtClean="0"/>
              <a:t> = You</a:t>
            </a:r>
          </a:p>
          <a:p>
            <a:pPr marL="0" indent="0">
              <a:spcBef>
                <a:spcPts val="0"/>
              </a:spcBef>
              <a:buNone/>
            </a:pPr>
            <a:r>
              <a:rPr lang="en-US" b="1" dirty="0" smtClean="0"/>
              <a:t>G</a:t>
            </a:r>
            <a:r>
              <a:rPr lang="en-US" dirty="0" smtClean="0"/>
              <a:t> = Get</a:t>
            </a:r>
            <a:endParaRPr lang="bg-BG" dirty="0"/>
          </a:p>
        </p:txBody>
      </p:sp>
      <p:sp>
        <p:nvSpPr>
          <p:cNvPr id="8" name="Content Placeholder 6"/>
          <p:cNvSpPr txBox="1">
            <a:spLocks/>
          </p:cNvSpPr>
          <p:nvPr/>
        </p:nvSpPr>
        <p:spPr>
          <a:xfrm>
            <a:off x="1338081" y="1068147"/>
            <a:ext cx="4377444" cy="6860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bg-BG" sz="3200" dirty="0" smtClean="0"/>
              <a:t>1981 – </a:t>
            </a:r>
            <a:r>
              <a:rPr lang="en-US" sz="3200" dirty="0"/>
              <a:t>Xerox </a:t>
            </a:r>
            <a:r>
              <a:rPr lang="en-US" sz="3200" dirty="0" smtClean="0"/>
              <a:t>Star</a:t>
            </a:r>
            <a:endParaRPr lang="bg-BG" dirty="0"/>
          </a:p>
        </p:txBody>
      </p:sp>
      <p:sp>
        <p:nvSpPr>
          <p:cNvPr id="4" name="Rectangle 3"/>
          <p:cNvSpPr/>
          <p:nvPr/>
        </p:nvSpPr>
        <p:spPr>
          <a:xfrm>
            <a:off x="4208106" y="5071556"/>
            <a:ext cx="7983894" cy="1366528"/>
          </a:xfrm>
          <a:prstGeom prst="rect">
            <a:avLst/>
          </a:prstGeom>
        </p:spPr>
        <p:txBody>
          <a:bodyPr wrap="square">
            <a:spAutoFit/>
          </a:bodyPr>
          <a:lstStyle/>
          <a:p>
            <a:pPr indent="180340" algn="ctr">
              <a:lnSpc>
                <a:spcPct val="115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Програмата вляво използва редактор WYSIWYG за създаване на документ Lorem Ipsum. Програмата вдясно съдържа LaTeX код, който при компилиране ще създаде документ, който ще изглежда много подобен на документа отляво. Компилирането на </a:t>
            </a:r>
            <a:r>
              <a:rPr lang="bg-BG" dirty="0" smtClean="0">
                <a:latin typeface="Times New Roman" panose="02020603050405020304" pitchFamily="18" charset="0"/>
                <a:ea typeface="Times New Roman" panose="02020603050405020304" pitchFamily="18" charset="0"/>
                <a:cs typeface="Times New Roman" panose="02020603050405020304" pitchFamily="18" charset="0"/>
              </a:rPr>
              <a:t>форматиращ </a:t>
            </a:r>
            <a:r>
              <a:rPr lang="ru-RU" dirty="0" smtClean="0">
                <a:latin typeface="Times New Roman" panose="02020603050405020304" pitchFamily="18" charset="0"/>
                <a:ea typeface="Times New Roman" panose="02020603050405020304" pitchFamily="18" charset="0"/>
                <a:cs typeface="Times New Roman" panose="02020603050405020304" pitchFamily="18" charset="0"/>
              </a:rPr>
              <a:t>код не </a:t>
            </a:r>
            <a:r>
              <a:rPr lang="ru-RU" dirty="0">
                <a:latin typeface="Times New Roman" panose="02020603050405020304" pitchFamily="18" charset="0"/>
                <a:ea typeface="Times New Roman" panose="02020603050405020304" pitchFamily="18" charset="0"/>
                <a:cs typeface="Times New Roman" panose="02020603050405020304" pitchFamily="18" charset="0"/>
              </a:rPr>
              <a:t>е WYSIWYG процес.</a:t>
            </a:r>
            <a:endParaRPr lang="bg-BG"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40" y="1132576"/>
            <a:ext cx="4846618" cy="3636103"/>
          </a:xfrm>
          <a:prstGeom prst="rect">
            <a:avLst/>
          </a:prstGeom>
        </p:spPr>
      </p:pic>
    </p:spTree>
    <p:extLst>
      <p:ext uri="{BB962C8B-B14F-4D97-AF65-F5344CB8AC3E}">
        <p14:creationId xmlns:p14="http://schemas.microsoft.com/office/powerpoint/2010/main" val="1213122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29756" y="868075"/>
            <a:ext cx="10017655" cy="488970"/>
          </a:xfrm>
        </p:spPr>
        <p:txBody>
          <a:bodyPr>
            <a:normAutofit lnSpcReduction="10000"/>
          </a:bodyPr>
          <a:lstStyle/>
          <a:p>
            <a:pPr marL="0" indent="0">
              <a:lnSpc>
                <a:spcPct val="114000"/>
              </a:lnSpc>
              <a:spcBef>
                <a:spcPts val="0"/>
              </a:spcBef>
              <a:buNone/>
            </a:pPr>
            <a:r>
              <a:rPr lang="bg-BG" dirty="0" smtClean="0"/>
              <a:t>1983 г. – </a:t>
            </a:r>
            <a:r>
              <a:rPr lang="en-US" dirty="0" smtClean="0"/>
              <a:t>Apple Lisa</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8" name="Rectangle 7"/>
          <p:cNvSpPr/>
          <p:nvPr/>
        </p:nvSpPr>
        <p:spPr>
          <a:xfrm>
            <a:off x="574621" y="1401266"/>
            <a:ext cx="10472790" cy="408125"/>
          </a:xfrm>
          <a:prstGeom prst="rect">
            <a:avLst/>
          </a:prstGeom>
        </p:spPr>
        <p:txBody>
          <a:bodyPr wrap="square">
            <a:spAutoFit/>
          </a:bodyPr>
          <a:lstStyle/>
          <a:p>
            <a:pPr marL="742950" lvl="1" indent="-285750" algn="just">
              <a:lnSpc>
                <a:spcPct val="114000"/>
              </a:lnSpc>
              <a:spcBef>
                <a:spcPts val="0"/>
              </a:spcBef>
              <a:buFont typeface="Arial" panose="020B0604020202020204" pitchFamily="34" charset="0"/>
              <a:buChar char="•"/>
            </a:pPr>
            <a:r>
              <a:rPr lang="bg-BG" dirty="0" smtClean="0"/>
              <a:t>Първият </a:t>
            </a:r>
            <a:r>
              <a:rPr lang="bg-BG" dirty="0"/>
              <a:t>персонален компютър, който използва GUI</a:t>
            </a:r>
            <a:endParaRPr lang="ru-RU" dirty="0"/>
          </a:p>
        </p:txBody>
      </p:sp>
      <p:pic>
        <p:nvPicPr>
          <p:cNvPr id="4" name="Picture 3"/>
          <p:cNvPicPr>
            <a:picLocks noChangeAspect="1"/>
          </p:cNvPicPr>
          <p:nvPr/>
        </p:nvPicPr>
        <p:blipFill>
          <a:blip r:embed="rId2"/>
          <a:stretch>
            <a:fillRect/>
          </a:stretch>
        </p:blipFill>
        <p:spPr>
          <a:xfrm>
            <a:off x="2183219" y="1914449"/>
            <a:ext cx="7255594" cy="4546465"/>
          </a:xfrm>
          <a:prstGeom prst="rect">
            <a:avLst/>
          </a:prstGeom>
        </p:spPr>
      </p:pic>
    </p:spTree>
    <p:extLst>
      <p:ext uri="{BB962C8B-B14F-4D97-AF65-F5344CB8AC3E}">
        <p14:creationId xmlns:p14="http://schemas.microsoft.com/office/powerpoint/2010/main" val="167942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970385" y="868075"/>
            <a:ext cx="10683550" cy="942064"/>
          </a:xfrm>
        </p:spPr>
        <p:txBody>
          <a:bodyPr>
            <a:normAutofit fontScale="92500"/>
          </a:bodyPr>
          <a:lstStyle/>
          <a:p>
            <a:pPr marL="0" indent="0">
              <a:lnSpc>
                <a:spcPct val="114000"/>
              </a:lnSpc>
              <a:spcBef>
                <a:spcPts val="0"/>
              </a:spcBef>
              <a:buNone/>
            </a:pPr>
            <a:r>
              <a:rPr lang="bg-BG" dirty="0" smtClean="0"/>
              <a:t>1984 г. – </a:t>
            </a:r>
            <a:r>
              <a:rPr lang="ru-RU" dirty="0" smtClean="0"/>
              <a:t>X </a:t>
            </a:r>
            <a:r>
              <a:rPr lang="ru-RU" dirty="0"/>
              <a:t>Windows </a:t>
            </a:r>
            <a:r>
              <a:rPr lang="ru-RU" dirty="0" smtClean="0"/>
              <a:t>System</a:t>
            </a:r>
            <a:r>
              <a:rPr lang="en-US" dirty="0" smtClean="0"/>
              <a:t> </a:t>
            </a:r>
            <a:r>
              <a:rPr lang="bg-BG" dirty="0" smtClean="0"/>
              <a:t>на </a:t>
            </a:r>
            <a:r>
              <a:rPr lang="en-US" dirty="0" smtClean="0"/>
              <a:t>Massachusetts </a:t>
            </a:r>
            <a:r>
              <a:rPr lang="en-US" dirty="0"/>
              <a:t>Institute of </a:t>
            </a:r>
            <a:r>
              <a:rPr lang="en-US" dirty="0" smtClean="0"/>
              <a:t>Technology</a:t>
            </a:r>
            <a:r>
              <a:rPr lang="bg-BG" dirty="0" smtClean="0"/>
              <a:t> (</a:t>
            </a:r>
            <a:r>
              <a:rPr lang="en-US" dirty="0" smtClean="0"/>
              <a:t>MIT)</a:t>
            </a:r>
            <a:r>
              <a:rPr lang="ru-RU" dirty="0" smtClean="0"/>
              <a:t>: </a:t>
            </a:r>
            <a:r>
              <a:rPr lang="ru-RU" dirty="0"/>
              <a:t>хардуерно независима платформа и мрежови протокол създавали </a:t>
            </a:r>
            <a:r>
              <a:rPr lang="en-US" dirty="0" smtClean="0"/>
              <a:t>GUI,</a:t>
            </a:r>
            <a:r>
              <a:rPr lang="ru-RU" dirty="0" smtClean="0"/>
              <a:t> </a:t>
            </a:r>
            <a:r>
              <a:rPr lang="ru-RU" dirty="0"/>
              <a:t>подобни на UNIX системи</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897" y="1810139"/>
            <a:ext cx="5819192" cy="4849327"/>
          </a:xfrm>
          <a:prstGeom prst="rect">
            <a:avLst/>
          </a:prstGeom>
        </p:spPr>
      </p:pic>
    </p:spTree>
    <p:extLst>
      <p:ext uri="{BB962C8B-B14F-4D97-AF65-F5344CB8AC3E}">
        <p14:creationId xmlns:p14="http://schemas.microsoft.com/office/powerpoint/2010/main" val="3761020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970385" y="868075"/>
            <a:ext cx="10683550" cy="942064"/>
          </a:xfrm>
        </p:spPr>
        <p:txBody>
          <a:bodyPr>
            <a:normAutofit/>
          </a:bodyPr>
          <a:lstStyle/>
          <a:p>
            <a:pPr marL="0" indent="0">
              <a:lnSpc>
                <a:spcPct val="114000"/>
              </a:lnSpc>
              <a:spcBef>
                <a:spcPts val="0"/>
              </a:spcBef>
              <a:buNone/>
            </a:pPr>
            <a:r>
              <a:rPr lang="bg-BG" dirty="0" smtClean="0"/>
              <a:t>198</a:t>
            </a:r>
            <a:r>
              <a:rPr lang="en-US" dirty="0" smtClean="0"/>
              <a:t>5</a:t>
            </a:r>
            <a:r>
              <a:rPr lang="bg-BG" dirty="0" smtClean="0"/>
              <a:t> г. – </a:t>
            </a:r>
            <a:r>
              <a:rPr lang="ru-RU" dirty="0"/>
              <a:t>Windows 1.0 – </a:t>
            </a:r>
            <a:r>
              <a:rPr lang="ru-RU" dirty="0" smtClean="0"/>
              <a:t>предостав</a:t>
            </a:r>
            <a:r>
              <a:rPr lang="bg-BG" dirty="0"/>
              <a:t>я</a:t>
            </a:r>
            <a:r>
              <a:rPr lang="ru-RU" dirty="0" smtClean="0"/>
              <a:t> </a:t>
            </a:r>
            <a:r>
              <a:rPr lang="en-US" dirty="0" smtClean="0"/>
              <a:t>GUI</a:t>
            </a:r>
            <a:r>
              <a:rPr lang="ru-RU" dirty="0" smtClean="0"/>
              <a:t> </a:t>
            </a:r>
            <a:r>
              <a:rPr lang="ru-RU" dirty="0"/>
              <a:t>интерфейс </a:t>
            </a:r>
            <a:r>
              <a:rPr lang="bg-BG" dirty="0"/>
              <a:t>з</a:t>
            </a:r>
            <a:r>
              <a:rPr lang="ru-RU" dirty="0" smtClean="0"/>
              <a:t>а </a:t>
            </a:r>
            <a:r>
              <a:rPr lang="ru-RU" dirty="0"/>
              <a:t>MS-DOS. </a:t>
            </a:r>
            <a:endParaRPr lang="ru-RU" dirty="0" smtClean="0"/>
          </a:p>
          <a:p>
            <a:pPr marL="0" indent="0">
              <a:lnSpc>
                <a:spcPct val="114000"/>
              </a:lnSpc>
              <a:spcBef>
                <a:spcPts val="0"/>
              </a:spcBef>
              <a:buNone/>
            </a:pPr>
            <a:r>
              <a:rPr lang="ru-RU" dirty="0" smtClean="0"/>
              <a:t>Без </a:t>
            </a:r>
            <a:r>
              <a:rPr lang="ru-RU" dirty="0"/>
              <a:t>припокриващи се прозорци.</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730" y="1914449"/>
            <a:ext cx="5686359" cy="4253086"/>
          </a:xfrm>
          <a:prstGeom prst="rect">
            <a:avLst/>
          </a:prstGeom>
        </p:spPr>
      </p:pic>
    </p:spTree>
    <p:extLst>
      <p:ext uri="{BB962C8B-B14F-4D97-AF65-F5344CB8AC3E}">
        <p14:creationId xmlns:p14="http://schemas.microsoft.com/office/powerpoint/2010/main" val="3682098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970385" y="868075"/>
            <a:ext cx="10683550" cy="942064"/>
          </a:xfrm>
        </p:spPr>
        <p:txBody>
          <a:bodyPr>
            <a:normAutofit/>
          </a:bodyPr>
          <a:lstStyle/>
          <a:p>
            <a:pPr marL="0" indent="0">
              <a:lnSpc>
                <a:spcPct val="114000"/>
              </a:lnSpc>
              <a:spcBef>
                <a:spcPts val="0"/>
              </a:spcBef>
              <a:buNone/>
            </a:pPr>
            <a:r>
              <a:rPr lang="bg-BG" dirty="0" smtClean="0"/>
              <a:t>198</a:t>
            </a:r>
            <a:r>
              <a:rPr lang="en-US" dirty="0" smtClean="0"/>
              <a:t>5</a:t>
            </a:r>
            <a:r>
              <a:rPr lang="bg-BG" dirty="0" smtClean="0"/>
              <a:t> г. – </a:t>
            </a:r>
            <a:r>
              <a:rPr lang="ru-RU" dirty="0"/>
              <a:t>Windows 2.0 – Припокриващи </a:t>
            </a:r>
            <a:r>
              <a:rPr lang="ru-RU" dirty="0" smtClean="0"/>
              <a:t>се и </a:t>
            </a:r>
            <a:r>
              <a:rPr lang="ru-RU" dirty="0"/>
              <a:t>оразмеряйми прозорци, клавиатурата и мишката са добавени като подобрения.</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111" y="1914449"/>
            <a:ext cx="6252602" cy="4467690"/>
          </a:xfrm>
          <a:prstGeom prst="rect">
            <a:avLst/>
          </a:prstGeom>
        </p:spPr>
      </p:pic>
    </p:spTree>
    <p:extLst>
      <p:ext uri="{BB962C8B-B14F-4D97-AF65-F5344CB8AC3E}">
        <p14:creationId xmlns:p14="http://schemas.microsoft.com/office/powerpoint/2010/main" val="1801631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smtClean="0"/>
              <a:t>Термини и определения</a:t>
            </a:r>
            <a:endParaRPr lang="bg-BG" dirty="0"/>
          </a:p>
        </p:txBody>
      </p:sp>
      <p:sp>
        <p:nvSpPr>
          <p:cNvPr id="3" name="Content Placeholder 2"/>
          <p:cNvSpPr>
            <a:spLocks noGrp="1"/>
          </p:cNvSpPr>
          <p:nvPr>
            <p:ph idx="1"/>
          </p:nvPr>
        </p:nvSpPr>
        <p:spPr>
          <a:xfrm>
            <a:off x="1141413" y="1149711"/>
            <a:ext cx="10017655" cy="488970"/>
          </a:xfrm>
        </p:spPr>
        <p:txBody>
          <a:bodyPr>
            <a:normAutofit lnSpcReduction="10000"/>
          </a:bodyPr>
          <a:lstStyle/>
          <a:p>
            <a:pPr marL="0" indent="0">
              <a:lnSpc>
                <a:spcPct val="114000"/>
              </a:lnSpc>
              <a:spcBef>
                <a:spcPts val="0"/>
              </a:spcBef>
              <a:buNone/>
            </a:pPr>
            <a:r>
              <a:rPr lang="bg-BG" dirty="0" smtClean="0"/>
              <a:t>Етапи на развитие на потребителския интерфейс</a:t>
            </a:r>
            <a:r>
              <a:rPr lang="en-US" dirty="0" smtClean="0"/>
              <a:t>:</a:t>
            </a:r>
            <a:endParaRPr lang="bg-BG"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2027817"/>
            <a:ext cx="9899041" cy="4074403"/>
          </a:xfrm>
          <a:prstGeom prst="rect">
            <a:avLst/>
          </a:prstGeom>
        </p:spPr>
      </p:pic>
    </p:spTree>
    <p:extLst>
      <p:ext uri="{BB962C8B-B14F-4D97-AF65-F5344CB8AC3E}">
        <p14:creationId xmlns:p14="http://schemas.microsoft.com/office/powerpoint/2010/main" val="16510861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970385" y="868075"/>
            <a:ext cx="10683550" cy="942064"/>
          </a:xfrm>
        </p:spPr>
        <p:txBody>
          <a:bodyPr>
            <a:normAutofit/>
          </a:bodyPr>
          <a:lstStyle/>
          <a:p>
            <a:pPr marL="0" indent="0">
              <a:lnSpc>
                <a:spcPct val="114000"/>
              </a:lnSpc>
              <a:spcBef>
                <a:spcPts val="0"/>
              </a:spcBef>
              <a:buNone/>
            </a:pPr>
            <a:r>
              <a:rPr lang="bg-BG" dirty="0" smtClean="0"/>
              <a:t>1987 г. – </a:t>
            </a:r>
            <a:r>
              <a:rPr lang="bg-BG" dirty="0">
                <a:effectLst/>
              </a:rPr>
              <a:t>Macintosh II: първия напълно цветен </a:t>
            </a:r>
            <a:r>
              <a:rPr lang="bg-BG" dirty="0" err="1">
                <a:effectLst/>
              </a:rPr>
              <a:t>Mac</a:t>
            </a:r>
            <a:r>
              <a:rPr lang="ru-RU" dirty="0" smtClean="0"/>
              <a:t>.</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085" y="1810139"/>
            <a:ext cx="5650069" cy="4237552"/>
          </a:xfrm>
          <a:prstGeom prst="rect">
            <a:avLst/>
          </a:prstGeom>
        </p:spPr>
      </p:pic>
    </p:spTree>
    <p:extLst>
      <p:ext uri="{BB962C8B-B14F-4D97-AF65-F5344CB8AC3E}">
        <p14:creationId xmlns:p14="http://schemas.microsoft.com/office/powerpoint/2010/main" val="1054779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970385" y="868075"/>
            <a:ext cx="10683550" cy="942064"/>
          </a:xfrm>
        </p:spPr>
        <p:txBody>
          <a:bodyPr>
            <a:normAutofit fontScale="92500" lnSpcReduction="20000"/>
          </a:bodyPr>
          <a:lstStyle/>
          <a:p>
            <a:pPr marL="0" indent="0">
              <a:lnSpc>
                <a:spcPct val="114000"/>
              </a:lnSpc>
              <a:spcBef>
                <a:spcPts val="0"/>
              </a:spcBef>
              <a:buNone/>
            </a:pPr>
            <a:r>
              <a:rPr lang="bg-BG" sz="2100" dirty="0" smtClean="0"/>
              <a:t>198</a:t>
            </a:r>
            <a:r>
              <a:rPr lang="en-US" sz="2100" dirty="0" smtClean="0"/>
              <a:t>5</a:t>
            </a:r>
            <a:r>
              <a:rPr lang="bg-BG" sz="2100" dirty="0" smtClean="0"/>
              <a:t> г. – </a:t>
            </a:r>
            <a:r>
              <a:rPr lang="ru-RU" sz="2100" dirty="0"/>
              <a:t>Microsoft и IBM започват работа върху OS/2 </a:t>
            </a:r>
            <a:r>
              <a:rPr lang="ru-RU" sz="2100" dirty="0" smtClean="0"/>
              <a:t>която да </a:t>
            </a:r>
            <a:r>
              <a:rPr lang="ru-RU" sz="2100" dirty="0"/>
              <a:t>замени MS-DOS и Windows</a:t>
            </a:r>
            <a:r>
              <a:rPr lang="ru-RU" sz="2100" dirty="0" smtClean="0"/>
              <a:t>.</a:t>
            </a:r>
          </a:p>
          <a:p>
            <a:pPr marL="0" indent="0">
              <a:lnSpc>
                <a:spcPct val="114000"/>
              </a:lnSpc>
              <a:spcBef>
                <a:spcPts val="0"/>
              </a:spcBef>
              <a:buNone/>
            </a:pPr>
            <a:r>
              <a:rPr lang="ru-RU" sz="2100" dirty="0" smtClean="0"/>
              <a:t>1988 </a:t>
            </a:r>
            <a:r>
              <a:rPr lang="ru-RU" sz="2100" dirty="0"/>
              <a:t>– OS/2 1.10 Стандартно Издание (СИ) има написан от Microsoft ГПИ, който изглежда като Windows 2</a:t>
            </a:r>
            <a:endParaRPr lang="bg-BG" sz="2100"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624" y="1810139"/>
            <a:ext cx="6098465" cy="4573849"/>
          </a:xfrm>
          <a:prstGeom prst="rect">
            <a:avLst/>
          </a:prstGeom>
        </p:spPr>
      </p:pic>
    </p:spTree>
    <p:extLst>
      <p:ext uri="{BB962C8B-B14F-4D97-AF65-F5344CB8AC3E}">
        <p14:creationId xmlns:p14="http://schemas.microsoft.com/office/powerpoint/2010/main" val="34273705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29756" y="1331246"/>
            <a:ext cx="10017655" cy="488970"/>
          </a:xfrm>
        </p:spPr>
        <p:txBody>
          <a:bodyPr>
            <a:normAutofit lnSpcReduction="10000"/>
          </a:bodyPr>
          <a:lstStyle/>
          <a:p>
            <a:pPr marL="0" indent="0">
              <a:lnSpc>
                <a:spcPct val="114000"/>
              </a:lnSpc>
              <a:spcBef>
                <a:spcPts val="0"/>
              </a:spcBef>
              <a:buNone/>
            </a:pPr>
            <a:r>
              <a:rPr lang="bg-BG" dirty="0" smtClean="0"/>
              <a:t>1995 г. – рамки</a:t>
            </a:r>
            <a:r>
              <a:rPr lang="en-US" dirty="0" smtClean="0"/>
              <a:t> </a:t>
            </a:r>
            <a:r>
              <a:rPr lang="bg-BG" dirty="0" smtClean="0"/>
              <a:t>на потребителския инте</a:t>
            </a:r>
            <a:r>
              <a:rPr lang="bg-BG" dirty="0"/>
              <a:t>р</a:t>
            </a:r>
            <a:r>
              <a:rPr lang="bg-BG" dirty="0" smtClean="0"/>
              <a:t>фейс (</a:t>
            </a:r>
            <a:r>
              <a:rPr lang="en-US" dirty="0" smtClean="0"/>
              <a:t>UI frameworks)</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Rectangle 6"/>
          <p:cNvSpPr/>
          <p:nvPr/>
        </p:nvSpPr>
        <p:spPr>
          <a:xfrm>
            <a:off x="1029756" y="1914449"/>
            <a:ext cx="10418904" cy="4524315"/>
          </a:xfrm>
          <a:prstGeom prst="rect">
            <a:avLst/>
          </a:prstGeom>
        </p:spPr>
        <p:txBody>
          <a:bodyPr wrap="square">
            <a:spAutoFit/>
          </a:bodyPr>
          <a:lstStyle/>
          <a:p>
            <a:pPr algn="just"/>
            <a:r>
              <a:rPr lang="bg-BG" dirty="0"/>
              <a:t>Рамката на потребителския интерфейс помага да се ускори развитието на </a:t>
            </a:r>
            <a:r>
              <a:rPr lang="bg-BG" dirty="0" smtClean="0"/>
              <a:t>представянето (</a:t>
            </a:r>
            <a:r>
              <a:rPr lang="en-US" dirty="0" smtClean="0"/>
              <a:t>front end) </a:t>
            </a:r>
            <a:r>
              <a:rPr lang="bg-BG" smtClean="0"/>
              <a:t>на приложението</a:t>
            </a:r>
            <a:r>
              <a:rPr lang="bg-BG" dirty="0" smtClean="0"/>
              <a:t>.</a:t>
            </a:r>
            <a:r>
              <a:rPr lang="en-US" dirty="0" smtClean="0"/>
              <a:t> </a:t>
            </a:r>
            <a:r>
              <a:rPr lang="bg-BG" dirty="0" smtClean="0"/>
              <a:t>Това </a:t>
            </a:r>
            <a:r>
              <a:rPr lang="bg-BG" dirty="0"/>
              <a:t>позволява на разработчиците да създават красиви, отзивчиви приложения за много устройства, без дълбоки технически и дизайнерски умения.</a:t>
            </a:r>
          </a:p>
          <a:p>
            <a:pPr algn="just"/>
            <a:r>
              <a:rPr lang="bg-BG" dirty="0"/>
              <a:t>Както подсказва името, рамките държат заедно код, създаден от потребителя. Що се отнася до дизайна на потребителския интерфейс, рамките правят база, около която може да се развие останалата част от проекта.</a:t>
            </a:r>
          </a:p>
          <a:p>
            <a:pPr algn="just"/>
            <a:r>
              <a:rPr lang="bg-BG" dirty="0"/>
              <a:t>Рамките са вездесъщи в различни области на развитие и се предлагат в много </a:t>
            </a:r>
            <a:r>
              <a:rPr lang="bg-BG" dirty="0" smtClean="0"/>
              <a:t>видове и </a:t>
            </a:r>
            <a:r>
              <a:rPr lang="bg-BG" dirty="0"/>
              <a:t>форми:</a:t>
            </a:r>
          </a:p>
          <a:p>
            <a:pPr marL="742950" lvl="1" indent="-285750" algn="just">
              <a:buFont typeface="Arial" panose="020B0604020202020204" pitchFamily="34" charset="0"/>
              <a:buChar char="•"/>
            </a:pPr>
            <a:r>
              <a:rPr lang="bg-BG" dirty="0"/>
              <a:t>Програми, които поддържат основния дизайн</a:t>
            </a:r>
          </a:p>
          <a:p>
            <a:pPr marL="742950" lvl="1" indent="-285750" algn="just">
              <a:buFont typeface="Arial" panose="020B0604020202020204" pitchFamily="34" charset="0"/>
              <a:buChar char="•"/>
            </a:pPr>
            <a:r>
              <a:rPr lang="bg-BG" dirty="0"/>
              <a:t>Библиотеки с кодове</a:t>
            </a:r>
          </a:p>
          <a:p>
            <a:pPr marL="742950" lvl="1" indent="-285750" algn="just">
              <a:buFont typeface="Arial" panose="020B0604020202020204" pitchFamily="34" charset="0"/>
              <a:buChar char="•"/>
            </a:pPr>
            <a:r>
              <a:rPr lang="bg-BG" dirty="0"/>
              <a:t>Съставители</a:t>
            </a:r>
          </a:p>
          <a:p>
            <a:pPr marL="742950" lvl="1" indent="-285750" algn="just">
              <a:buFont typeface="Arial" panose="020B0604020202020204" pitchFamily="34" charset="0"/>
              <a:buChar char="•"/>
            </a:pPr>
            <a:r>
              <a:rPr lang="bg-BG" dirty="0"/>
              <a:t>Набори от инструменти</a:t>
            </a:r>
          </a:p>
          <a:p>
            <a:pPr marL="742950" lvl="1" indent="-285750" algn="just">
              <a:buFont typeface="Arial" panose="020B0604020202020204" pitchFamily="34" charset="0"/>
              <a:buChar char="•"/>
            </a:pPr>
            <a:r>
              <a:rPr lang="bg-BG" dirty="0"/>
              <a:t>Интерфейси за програмиране на приложения (API) и други.</a:t>
            </a:r>
          </a:p>
          <a:p>
            <a:pPr algn="just"/>
            <a:r>
              <a:rPr lang="bg-BG" dirty="0"/>
              <a:t>В дългосрочен план това, което обединява </a:t>
            </a:r>
            <a:r>
              <a:rPr lang="bg-BG" dirty="0" smtClean="0"/>
              <a:t>различните </a:t>
            </a:r>
            <a:r>
              <a:rPr lang="bg-BG" dirty="0"/>
              <a:t>рамки, е, че те спестяват много време.</a:t>
            </a:r>
          </a:p>
          <a:p>
            <a:pPr algn="just"/>
            <a:r>
              <a:rPr lang="bg-BG" dirty="0"/>
              <a:t>Връщайки се към потребителския интерфейс. Там рамките обикновено са представени под формата на програми за проектиране, които </a:t>
            </a:r>
            <a:r>
              <a:rPr lang="bg-BG" dirty="0" smtClean="0"/>
              <a:t>помагат </a:t>
            </a:r>
            <a:r>
              <a:rPr lang="bg-BG" dirty="0"/>
              <a:t>да </a:t>
            </a:r>
            <a:r>
              <a:rPr lang="bg-BG" dirty="0" smtClean="0"/>
              <a:t>се създадат собствени </a:t>
            </a:r>
            <a:r>
              <a:rPr lang="bg-BG" dirty="0"/>
              <a:t>софтуерни проекти. Те очертават структура за дефиниране на потребителски интерфейси.</a:t>
            </a:r>
          </a:p>
        </p:txBody>
      </p:sp>
    </p:spTree>
    <p:extLst>
      <p:ext uri="{BB962C8B-B14F-4D97-AF65-F5344CB8AC3E}">
        <p14:creationId xmlns:p14="http://schemas.microsoft.com/office/powerpoint/2010/main" val="3192557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85584" y="979734"/>
            <a:ext cx="10017655" cy="488970"/>
          </a:xfrm>
        </p:spPr>
        <p:txBody>
          <a:bodyPr>
            <a:normAutofit lnSpcReduction="10000"/>
          </a:bodyPr>
          <a:lstStyle/>
          <a:p>
            <a:pPr marL="0" indent="0">
              <a:lnSpc>
                <a:spcPct val="114000"/>
              </a:lnSpc>
              <a:spcBef>
                <a:spcPts val="0"/>
              </a:spcBef>
              <a:buNone/>
            </a:pPr>
            <a:r>
              <a:rPr lang="en-US" dirty="0"/>
              <a:t>Visual </a:t>
            </a:r>
            <a:r>
              <a:rPr lang="en-US" dirty="0" smtClean="0"/>
              <a:t>Studio</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4" name="Picture 3"/>
          <p:cNvPicPr>
            <a:picLocks noChangeAspect="1"/>
          </p:cNvPicPr>
          <p:nvPr/>
        </p:nvPicPr>
        <p:blipFill>
          <a:blip r:embed="rId2"/>
          <a:stretch>
            <a:fillRect/>
          </a:stretch>
        </p:blipFill>
        <p:spPr>
          <a:xfrm>
            <a:off x="3401768" y="1468704"/>
            <a:ext cx="5385285" cy="4902400"/>
          </a:xfrm>
          <a:prstGeom prst="rect">
            <a:avLst/>
          </a:prstGeom>
        </p:spPr>
      </p:pic>
    </p:spTree>
    <p:extLst>
      <p:ext uri="{BB962C8B-B14F-4D97-AF65-F5344CB8AC3E}">
        <p14:creationId xmlns:p14="http://schemas.microsoft.com/office/powerpoint/2010/main" val="3554032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85584" y="979734"/>
            <a:ext cx="10017655" cy="488970"/>
          </a:xfrm>
        </p:spPr>
        <p:txBody>
          <a:bodyPr>
            <a:normAutofit lnSpcReduction="10000"/>
          </a:bodyPr>
          <a:lstStyle/>
          <a:p>
            <a:pPr marL="0" indent="0">
              <a:lnSpc>
                <a:spcPct val="114000"/>
              </a:lnSpc>
              <a:spcBef>
                <a:spcPts val="0"/>
              </a:spcBef>
              <a:buNone/>
            </a:pPr>
            <a:r>
              <a:rPr lang="en-US" dirty="0" err="1" smtClean="0"/>
              <a:t>React.JSX</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515" y="1559623"/>
            <a:ext cx="8333792" cy="4629884"/>
          </a:xfrm>
          <a:prstGeom prst="rect">
            <a:avLst/>
          </a:prstGeom>
        </p:spPr>
      </p:pic>
    </p:spTree>
    <p:extLst>
      <p:ext uri="{BB962C8B-B14F-4D97-AF65-F5344CB8AC3E}">
        <p14:creationId xmlns:p14="http://schemas.microsoft.com/office/powerpoint/2010/main" val="1619267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85584" y="979734"/>
            <a:ext cx="10017655" cy="488970"/>
          </a:xfrm>
        </p:spPr>
        <p:txBody>
          <a:bodyPr>
            <a:normAutofit lnSpcReduction="10000"/>
          </a:bodyPr>
          <a:lstStyle/>
          <a:p>
            <a:pPr marL="0" indent="0">
              <a:lnSpc>
                <a:spcPct val="114000"/>
              </a:lnSpc>
              <a:spcBef>
                <a:spcPts val="0"/>
              </a:spcBef>
              <a:buNone/>
            </a:pPr>
            <a:r>
              <a:rPr lang="en-US" dirty="0" err="1" smtClean="0"/>
              <a:t>React.JSX</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4" name="Rectangle 3"/>
          <p:cNvSpPr/>
          <p:nvPr/>
        </p:nvSpPr>
        <p:spPr>
          <a:xfrm>
            <a:off x="1085584" y="1981739"/>
            <a:ext cx="10251265" cy="3785652"/>
          </a:xfrm>
          <a:prstGeom prst="rect">
            <a:avLst/>
          </a:prstGeom>
        </p:spPr>
        <p:txBody>
          <a:bodyPr wrap="square">
            <a:spAutoFit/>
          </a:bodyPr>
          <a:lstStyle/>
          <a:p>
            <a:r>
              <a:rPr lang="bg-BG" sz="2000" dirty="0" smtClean="0"/>
              <a:t>10-те най-добри </a:t>
            </a:r>
            <a:r>
              <a:rPr lang="bg-BG" sz="2000" dirty="0" err="1" smtClean="0"/>
              <a:t>React</a:t>
            </a:r>
            <a:r>
              <a:rPr lang="bg-BG" sz="2000" dirty="0" smtClean="0"/>
              <a:t> компоненти за рамки</a:t>
            </a:r>
            <a:r>
              <a:rPr lang="en-US" sz="2000" dirty="0" smtClean="0"/>
              <a:t> </a:t>
            </a:r>
            <a:r>
              <a:rPr lang="bg-BG" sz="2000" dirty="0"/>
              <a:t>на потребителския интерфейс (</a:t>
            </a:r>
            <a:r>
              <a:rPr lang="en-US" sz="2000" dirty="0"/>
              <a:t>UI </a:t>
            </a:r>
            <a:r>
              <a:rPr lang="en-US" sz="2000" dirty="0" smtClean="0"/>
              <a:t>frameworks</a:t>
            </a:r>
            <a:r>
              <a:rPr lang="bg-BG" sz="2000" dirty="0" smtClean="0"/>
              <a:t>):</a:t>
            </a:r>
          </a:p>
          <a:p>
            <a:pPr lvl="1"/>
            <a:r>
              <a:rPr lang="en-US" sz="2000" dirty="0"/>
              <a:t>1. Material UI </a:t>
            </a:r>
            <a:r>
              <a:rPr lang="en-US" sz="2000" dirty="0" smtClean="0"/>
              <a:t>–</a:t>
            </a:r>
            <a:r>
              <a:rPr lang="bg-BG" sz="2000" dirty="0" smtClean="0"/>
              <a:t> </a:t>
            </a:r>
            <a:r>
              <a:rPr lang="en-US" sz="2000" dirty="0" smtClean="0"/>
              <a:t>MIT</a:t>
            </a:r>
            <a:r>
              <a:rPr lang="bg-BG" sz="2000" dirty="0" smtClean="0"/>
              <a:t> лицензиран проект с отворен код</a:t>
            </a:r>
            <a:r>
              <a:rPr lang="en-US" sz="2000" dirty="0" smtClean="0"/>
              <a:t>;</a:t>
            </a:r>
            <a:endParaRPr lang="en-US" sz="2000" dirty="0"/>
          </a:p>
          <a:p>
            <a:pPr lvl="1"/>
            <a:r>
              <a:rPr lang="en-US" sz="2000" dirty="0"/>
              <a:t>2. </a:t>
            </a:r>
            <a:r>
              <a:rPr lang="en-US" sz="2000" dirty="0" smtClean="0"/>
              <a:t>React-Bootstrap</a:t>
            </a:r>
            <a:r>
              <a:rPr lang="bg-BG" sz="2000" dirty="0" smtClean="0"/>
              <a:t>;</a:t>
            </a:r>
            <a:endParaRPr lang="en-US" sz="2000" dirty="0"/>
          </a:p>
          <a:p>
            <a:pPr lvl="1"/>
            <a:r>
              <a:rPr lang="en-US" sz="2000" dirty="0"/>
              <a:t>3. </a:t>
            </a:r>
            <a:r>
              <a:rPr lang="en-US" sz="2000" dirty="0" smtClean="0"/>
              <a:t>Grommet</a:t>
            </a:r>
            <a:r>
              <a:rPr lang="bg-BG" sz="2000" dirty="0" smtClean="0"/>
              <a:t>;</a:t>
            </a:r>
            <a:endParaRPr lang="en-US" sz="2000" dirty="0"/>
          </a:p>
          <a:p>
            <a:pPr lvl="1"/>
            <a:r>
              <a:rPr lang="en-US" sz="2000" dirty="0"/>
              <a:t>4. </a:t>
            </a:r>
            <a:r>
              <a:rPr lang="en-US" sz="2000" dirty="0" err="1" smtClean="0"/>
              <a:t>Reactstrap</a:t>
            </a:r>
            <a:r>
              <a:rPr lang="bg-BG" sz="2000" dirty="0" smtClean="0"/>
              <a:t>;</a:t>
            </a:r>
            <a:endParaRPr lang="en-US" sz="2000" dirty="0"/>
          </a:p>
          <a:p>
            <a:pPr lvl="1"/>
            <a:r>
              <a:rPr lang="en-US" sz="2000" dirty="0"/>
              <a:t>5. Semantic UI </a:t>
            </a:r>
            <a:r>
              <a:rPr lang="en-US" sz="2000" dirty="0" smtClean="0"/>
              <a:t>– React </a:t>
            </a:r>
            <a:r>
              <a:rPr lang="bg-BG" sz="2000" dirty="0"/>
              <a:t>и</a:t>
            </a:r>
            <a:r>
              <a:rPr lang="bg-BG" sz="2000" dirty="0" smtClean="0"/>
              <a:t>нтеграция на официалния</a:t>
            </a:r>
            <a:r>
              <a:rPr lang="en-US" sz="2000" dirty="0" smtClean="0"/>
              <a:t> Semantic-UI</a:t>
            </a:r>
            <a:r>
              <a:rPr lang="bg-BG" sz="2000" dirty="0" smtClean="0"/>
              <a:t>;</a:t>
            </a:r>
            <a:endParaRPr lang="en-US" sz="2000" dirty="0"/>
          </a:p>
          <a:p>
            <a:pPr lvl="1"/>
            <a:r>
              <a:rPr lang="en-US" sz="2000" dirty="0"/>
              <a:t>6. Ant </a:t>
            </a:r>
            <a:r>
              <a:rPr lang="en-US" sz="2000" dirty="0" smtClean="0"/>
              <a:t>Design</a:t>
            </a:r>
            <a:r>
              <a:rPr lang="bg-BG" sz="2000" dirty="0" smtClean="0"/>
              <a:t>;</a:t>
            </a:r>
            <a:endParaRPr lang="en-US" sz="2000" dirty="0"/>
          </a:p>
          <a:p>
            <a:pPr lvl="1"/>
            <a:r>
              <a:rPr lang="en-US" sz="2000" dirty="0"/>
              <a:t>7. </a:t>
            </a:r>
            <a:r>
              <a:rPr lang="en-US" sz="2000" dirty="0" smtClean="0"/>
              <a:t>Blueprint</a:t>
            </a:r>
            <a:r>
              <a:rPr lang="bg-BG" sz="2000" dirty="0" smtClean="0"/>
              <a:t>;</a:t>
            </a:r>
            <a:endParaRPr lang="en-US" sz="2000" dirty="0"/>
          </a:p>
          <a:p>
            <a:pPr lvl="1"/>
            <a:r>
              <a:rPr lang="en-US" sz="2000" dirty="0"/>
              <a:t>8. </a:t>
            </a:r>
            <a:r>
              <a:rPr lang="en-US" sz="2000" dirty="0" smtClean="0"/>
              <a:t>React-MD</a:t>
            </a:r>
            <a:r>
              <a:rPr lang="bg-BG" sz="2000" dirty="0" smtClean="0"/>
              <a:t>;</a:t>
            </a:r>
            <a:endParaRPr lang="en-US" sz="2000" dirty="0"/>
          </a:p>
          <a:p>
            <a:pPr lvl="1"/>
            <a:r>
              <a:rPr lang="en-US" sz="2000" dirty="0"/>
              <a:t>9. Carbon </a:t>
            </a:r>
            <a:r>
              <a:rPr lang="en-US" sz="2000" dirty="0" smtClean="0"/>
              <a:t>Components</a:t>
            </a:r>
            <a:r>
              <a:rPr lang="bg-BG" sz="2000" dirty="0" smtClean="0"/>
              <a:t>;</a:t>
            </a:r>
            <a:endParaRPr lang="en-US" sz="2000" dirty="0"/>
          </a:p>
          <a:p>
            <a:pPr lvl="1"/>
            <a:r>
              <a:rPr lang="en-US" sz="2000" dirty="0"/>
              <a:t>10. Fabric </a:t>
            </a:r>
            <a:r>
              <a:rPr lang="en-US" sz="2000" dirty="0" smtClean="0"/>
              <a:t>– </a:t>
            </a:r>
            <a:r>
              <a:rPr lang="bg-BG" sz="2000" dirty="0" smtClean="0"/>
              <a:t>Официалната </a:t>
            </a:r>
            <a:r>
              <a:rPr lang="en-US" sz="2000" dirty="0" smtClean="0"/>
              <a:t>front-end </a:t>
            </a:r>
            <a:r>
              <a:rPr lang="bg-BG" sz="2000" dirty="0" smtClean="0"/>
              <a:t>рамка за изграждането на проекти, който се вписват безпроблемно с </a:t>
            </a:r>
            <a:r>
              <a:rPr lang="en-US" sz="2000" dirty="0" smtClean="0"/>
              <a:t>Office </a:t>
            </a:r>
            <a:r>
              <a:rPr lang="en-US" sz="2000" dirty="0"/>
              <a:t>and Office </a:t>
            </a:r>
            <a:r>
              <a:rPr lang="en-US" sz="2000" dirty="0" smtClean="0"/>
              <a:t>365</a:t>
            </a:r>
            <a:r>
              <a:rPr lang="bg-BG" sz="2000" dirty="0" smtClean="0"/>
              <a:t>.</a:t>
            </a:r>
            <a:endParaRPr lang="bg-BG" sz="2000" dirty="0"/>
          </a:p>
        </p:txBody>
      </p:sp>
    </p:spTree>
    <p:extLst>
      <p:ext uri="{BB962C8B-B14F-4D97-AF65-F5344CB8AC3E}">
        <p14:creationId xmlns:p14="http://schemas.microsoft.com/office/powerpoint/2010/main" val="3911923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85584" y="979734"/>
            <a:ext cx="10017655" cy="488970"/>
          </a:xfrm>
        </p:spPr>
        <p:txBody>
          <a:bodyPr>
            <a:normAutofit lnSpcReduction="10000"/>
          </a:bodyPr>
          <a:lstStyle/>
          <a:p>
            <a:pPr marL="0" indent="0">
              <a:lnSpc>
                <a:spcPct val="114000"/>
              </a:lnSpc>
              <a:spcBef>
                <a:spcPts val="0"/>
              </a:spcBef>
              <a:buNone/>
            </a:pPr>
            <a:r>
              <a:rPr lang="bg-BG" dirty="0" smtClean="0"/>
              <a:t>2003 – Джаджи (</a:t>
            </a:r>
            <a:r>
              <a:rPr lang="en-US" dirty="0" smtClean="0"/>
              <a:t>Widgets)</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4" name="Rectangle 3"/>
          <p:cNvSpPr/>
          <p:nvPr/>
        </p:nvSpPr>
        <p:spPr>
          <a:xfrm>
            <a:off x="1085584" y="1560506"/>
            <a:ext cx="10251265" cy="707886"/>
          </a:xfrm>
          <a:prstGeom prst="rect">
            <a:avLst/>
          </a:prstGeom>
        </p:spPr>
        <p:txBody>
          <a:bodyPr wrap="square">
            <a:spAutoFit/>
          </a:bodyPr>
          <a:lstStyle/>
          <a:p>
            <a:r>
              <a:rPr lang="en-US" sz="2000" dirty="0" err="1" smtClean="0"/>
              <a:t>Konfabulator</a:t>
            </a:r>
            <a:r>
              <a:rPr lang="en-US" sz="2000" dirty="0" smtClean="0"/>
              <a:t> (Yahoo! Widgets (</a:t>
            </a:r>
            <a:r>
              <a:rPr lang="en-US" sz="2000" dirty="0"/>
              <a:t>2005</a:t>
            </a:r>
            <a:r>
              <a:rPr lang="en-US" sz="2000" dirty="0" smtClean="0"/>
              <a:t>)) – </a:t>
            </a:r>
            <a:r>
              <a:rPr lang="bg-BG" sz="2000" dirty="0" smtClean="0"/>
              <a:t>прекратена</a:t>
            </a:r>
            <a:r>
              <a:rPr lang="en-US" sz="2000" dirty="0" smtClean="0"/>
              <a:t> (2009)</a:t>
            </a:r>
            <a:r>
              <a:rPr lang="bg-BG" sz="2000" dirty="0" smtClean="0"/>
              <a:t> </a:t>
            </a:r>
            <a:r>
              <a:rPr lang="bg-BG" sz="2000" dirty="0"/>
              <a:t>безплатна платформа за приложения за </a:t>
            </a:r>
            <a:r>
              <a:rPr lang="en-US" sz="2000" dirty="0"/>
              <a:t>Mac OS X </a:t>
            </a:r>
            <a:r>
              <a:rPr lang="bg-BG" sz="2000" dirty="0"/>
              <a:t>и </a:t>
            </a:r>
            <a:r>
              <a:rPr lang="en-US" sz="2000" dirty="0"/>
              <a:t>Microsoft Windows, </a:t>
            </a:r>
            <a:r>
              <a:rPr lang="bg-BG" sz="2000" dirty="0"/>
              <a:t>по-специално </a:t>
            </a:r>
            <a:r>
              <a:rPr lang="en-US" sz="2000" dirty="0"/>
              <a:t>Windows XP, Vista </a:t>
            </a:r>
            <a:r>
              <a:rPr lang="bg-BG" sz="2000" dirty="0"/>
              <a:t>и </a:t>
            </a:r>
            <a:r>
              <a:rPr lang="en-US" sz="2000" dirty="0"/>
              <a:t>Win 7.</a:t>
            </a:r>
            <a:endParaRPr lang="bg-BG"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254" y="2360194"/>
            <a:ext cx="5170314" cy="4217888"/>
          </a:xfrm>
          <a:prstGeom prst="rect">
            <a:avLst/>
          </a:prstGeom>
        </p:spPr>
      </p:pic>
    </p:spTree>
    <p:extLst>
      <p:ext uri="{BB962C8B-B14F-4D97-AF65-F5344CB8AC3E}">
        <p14:creationId xmlns:p14="http://schemas.microsoft.com/office/powerpoint/2010/main" val="2034409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85584" y="979734"/>
            <a:ext cx="10017655" cy="488970"/>
          </a:xfrm>
        </p:spPr>
        <p:txBody>
          <a:bodyPr>
            <a:normAutofit lnSpcReduction="10000"/>
          </a:bodyPr>
          <a:lstStyle/>
          <a:p>
            <a:pPr marL="0" indent="0">
              <a:lnSpc>
                <a:spcPct val="114000"/>
              </a:lnSpc>
              <a:spcBef>
                <a:spcPts val="0"/>
              </a:spcBef>
              <a:buNone/>
            </a:pPr>
            <a:r>
              <a:rPr lang="bg-BG" dirty="0" smtClean="0"/>
              <a:t>20</a:t>
            </a:r>
            <a:r>
              <a:rPr lang="en-US" dirty="0" smtClean="0"/>
              <a:t>11</a:t>
            </a:r>
            <a:r>
              <a:rPr lang="bg-BG" dirty="0" smtClean="0"/>
              <a:t>+ – Подобрени потребителски интерфейси</a:t>
            </a:r>
            <a:endParaRPr lang="bg-BG" i="1" dirty="0"/>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425479"/>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Font typeface="Arial" panose="020B0604020202020204" pitchFamily="34" charset="0"/>
              <a:buNone/>
            </a:pPr>
            <a:r>
              <a:rPr lang="bg-BG" dirty="0" err="1" smtClean="0"/>
              <a:t>Мащабируем</a:t>
            </a:r>
            <a:r>
              <a:rPr lang="bg-BG" dirty="0" smtClean="0"/>
              <a:t> потребителски интерфейс (</a:t>
            </a:r>
            <a:r>
              <a:rPr lang="en-US" dirty="0" smtClean="0"/>
              <a:t>Zooming/</a:t>
            </a:r>
            <a:r>
              <a:rPr lang="en-US" dirty="0" err="1" smtClean="0"/>
              <a:t>Zoomable</a:t>
            </a:r>
            <a:r>
              <a:rPr lang="en-US" dirty="0" smtClean="0"/>
              <a:t> User Interface)</a:t>
            </a:r>
            <a:endParaRPr lang="bg-BG" i="1" dirty="0"/>
          </a:p>
        </p:txBody>
      </p:sp>
      <p:pic>
        <p:nvPicPr>
          <p:cNvPr id="8" name="Picture 7"/>
          <p:cNvPicPr>
            <a:picLocks noChangeAspect="1"/>
          </p:cNvPicPr>
          <p:nvPr/>
        </p:nvPicPr>
        <p:blipFill>
          <a:blip r:embed="rId2"/>
          <a:stretch>
            <a:fillRect/>
          </a:stretch>
        </p:blipFill>
        <p:spPr>
          <a:xfrm>
            <a:off x="998376" y="1962264"/>
            <a:ext cx="5140243" cy="4140000"/>
          </a:xfrm>
          <a:prstGeom prst="rect">
            <a:avLst/>
          </a:prstGeom>
        </p:spPr>
      </p:pic>
      <p:pic>
        <p:nvPicPr>
          <p:cNvPr id="9" name="Picture 8"/>
          <p:cNvPicPr>
            <a:picLocks noChangeAspect="1"/>
          </p:cNvPicPr>
          <p:nvPr/>
        </p:nvPicPr>
        <p:blipFill>
          <a:blip r:embed="rId3"/>
          <a:stretch>
            <a:fillRect/>
          </a:stretch>
        </p:blipFill>
        <p:spPr>
          <a:xfrm>
            <a:off x="6381685" y="1914449"/>
            <a:ext cx="4975094" cy="4140000"/>
          </a:xfrm>
          <a:prstGeom prst="rect">
            <a:avLst/>
          </a:prstGeom>
        </p:spPr>
      </p:pic>
    </p:spTree>
    <p:extLst>
      <p:ext uri="{BB962C8B-B14F-4D97-AF65-F5344CB8AC3E}">
        <p14:creationId xmlns:p14="http://schemas.microsoft.com/office/powerpoint/2010/main" val="4167107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Font typeface="Arial" panose="020B0604020202020204" pitchFamily="34" charset="0"/>
              <a:buNone/>
            </a:pPr>
            <a:r>
              <a:rPr lang="bg-BG" dirty="0" smtClean="0"/>
              <a:t>Директно </a:t>
            </a:r>
            <a:r>
              <a:rPr lang="bg-BG" dirty="0" err="1" smtClean="0"/>
              <a:t>манипулируем</a:t>
            </a:r>
            <a:r>
              <a:rPr lang="bg-BG" dirty="0" smtClean="0"/>
              <a:t> потребителски интерфейс (</a:t>
            </a:r>
            <a:r>
              <a:rPr lang="en-US" dirty="0" smtClean="0"/>
              <a:t>Direct Manipulation UI)</a:t>
            </a:r>
            <a:endParaRPr lang="bg-BG" i="1" dirty="0"/>
          </a:p>
        </p:txBody>
      </p:sp>
      <p:pic>
        <p:nvPicPr>
          <p:cNvPr id="6" name="Picture 5"/>
          <p:cNvPicPr>
            <a:picLocks noChangeAspect="1"/>
          </p:cNvPicPr>
          <p:nvPr/>
        </p:nvPicPr>
        <p:blipFill>
          <a:blip r:embed="rId2"/>
          <a:stretch>
            <a:fillRect/>
          </a:stretch>
        </p:blipFill>
        <p:spPr>
          <a:xfrm>
            <a:off x="3096133" y="1503903"/>
            <a:ext cx="5996556" cy="4979984"/>
          </a:xfrm>
          <a:prstGeom prst="rect">
            <a:avLst/>
          </a:prstGeom>
        </p:spPr>
      </p:pic>
    </p:spTree>
    <p:extLst>
      <p:ext uri="{BB962C8B-B14F-4D97-AF65-F5344CB8AC3E}">
        <p14:creationId xmlns:p14="http://schemas.microsoft.com/office/powerpoint/2010/main" val="1202321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Font typeface="Arial" panose="020B0604020202020204" pitchFamily="34" charset="0"/>
              <a:buNone/>
            </a:pPr>
            <a:r>
              <a:rPr lang="en-US" dirty="0" smtClean="0"/>
              <a:t>3D </a:t>
            </a:r>
            <a:r>
              <a:rPr lang="bg-BG" dirty="0" smtClean="0"/>
              <a:t>потребителски интерфейс (</a:t>
            </a:r>
            <a:r>
              <a:rPr lang="en-US" dirty="0" smtClean="0"/>
              <a:t>3D UI)</a:t>
            </a:r>
            <a:endParaRPr lang="bg-BG" i="1" dirty="0"/>
          </a:p>
        </p:txBody>
      </p:sp>
      <p:pic>
        <p:nvPicPr>
          <p:cNvPr id="3" name="Picture 2"/>
          <p:cNvPicPr>
            <a:picLocks noChangeAspect="1"/>
          </p:cNvPicPr>
          <p:nvPr/>
        </p:nvPicPr>
        <p:blipFill>
          <a:blip r:embed="rId2"/>
          <a:stretch>
            <a:fillRect/>
          </a:stretch>
        </p:blipFill>
        <p:spPr>
          <a:xfrm>
            <a:off x="1472093" y="1569217"/>
            <a:ext cx="9088908" cy="5027526"/>
          </a:xfrm>
          <a:prstGeom prst="rect">
            <a:avLst/>
          </a:prstGeom>
        </p:spPr>
      </p:pic>
    </p:spTree>
    <p:extLst>
      <p:ext uri="{BB962C8B-B14F-4D97-AF65-F5344CB8AC3E}">
        <p14:creationId xmlns:p14="http://schemas.microsoft.com/office/powerpoint/2010/main" val="4619022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23786"/>
            <a:ext cx="9905998" cy="753082"/>
          </a:xfrm>
        </p:spPr>
        <p:txBody>
          <a:bodyPr/>
          <a:lstStyle/>
          <a:p>
            <a:r>
              <a:rPr lang="bg-BG" dirty="0" smtClean="0"/>
              <a:t>Историческо развитие</a:t>
            </a:r>
            <a:endParaRPr lang="bg-BG" dirty="0"/>
          </a:p>
        </p:txBody>
      </p:sp>
      <p:sp>
        <p:nvSpPr>
          <p:cNvPr id="3" name="Content Placeholder 2"/>
          <p:cNvSpPr>
            <a:spLocks noGrp="1"/>
          </p:cNvSpPr>
          <p:nvPr>
            <p:ph idx="1"/>
          </p:nvPr>
        </p:nvSpPr>
        <p:spPr>
          <a:xfrm>
            <a:off x="1141413" y="1258248"/>
            <a:ext cx="10017655" cy="551892"/>
          </a:xfrm>
        </p:spPr>
        <p:txBody>
          <a:bodyPr>
            <a:normAutofit/>
          </a:bodyPr>
          <a:lstStyle/>
          <a:p>
            <a:pPr marL="0" indent="0">
              <a:lnSpc>
                <a:spcPct val="114000"/>
              </a:lnSpc>
              <a:spcBef>
                <a:spcPts val="0"/>
              </a:spcBef>
              <a:buNone/>
            </a:pPr>
            <a:r>
              <a:rPr lang="en-US" dirty="0" smtClean="0"/>
              <a:t>1945 - 196</a:t>
            </a:r>
            <a:r>
              <a:rPr lang="bg-BG" dirty="0" smtClean="0"/>
              <a:t>8: Партиден интерфейс</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90" y="2118048"/>
            <a:ext cx="4618894" cy="36389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854" y="1307498"/>
            <a:ext cx="4829980" cy="4449489"/>
          </a:xfrm>
          <a:prstGeom prst="rect">
            <a:avLst/>
          </a:prstGeom>
        </p:spPr>
      </p:pic>
    </p:spTree>
    <p:extLst>
      <p:ext uri="{BB962C8B-B14F-4D97-AF65-F5344CB8AC3E}">
        <p14:creationId xmlns:p14="http://schemas.microsoft.com/office/powerpoint/2010/main" val="22394310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bg-BG" dirty="0" err="1" smtClean="0"/>
              <a:t>Скеоморфен</a:t>
            </a:r>
            <a:r>
              <a:rPr lang="bg-BG" dirty="0" smtClean="0"/>
              <a:t> интерфейс (</a:t>
            </a:r>
            <a:r>
              <a:rPr lang="en-US" dirty="0"/>
              <a:t>Skeuomorphic </a:t>
            </a:r>
            <a:r>
              <a:rPr lang="en-US" dirty="0" smtClean="0"/>
              <a:t>Interface</a:t>
            </a:r>
            <a:r>
              <a:rPr lang="bg-BG" dirty="0" smtClean="0"/>
              <a:t>)</a:t>
            </a:r>
            <a:endParaRPr lang="bg-BG"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904" y="1503903"/>
            <a:ext cx="7947927" cy="4971542"/>
          </a:xfrm>
          <a:prstGeom prst="rect">
            <a:avLst/>
          </a:prstGeom>
        </p:spPr>
      </p:pic>
    </p:spTree>
    <p:extLst>
      <p:ext uri="{BB962C8B-B14F-4D97-AF65-F5344CB8AC3E}">
        <p14:creationId xmlns:p14="http://schemas.microsoft.com/office/powerpoint/2010/main" val="8200847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bg-BG" dirty="0" smtClean="0"/>
              <a:t>Модерен/Метро потребителски интерфейс (</a:t>
            </a:r>
            <a:r>
              <a:rPr lang="en-US" dirty="0" smtClean="0"/>
              <a:t>Modern/Metro UI)</a:t>
            </a:r>
            <a:endParaRPr lang="bg-BG" i="1" dirty="0"/>
          </a:p>
        </p:txBody>
      </p:sp>
      <p:pic>
        <p:nvPicPr>
          <p:cNvPr id="3" name="Picture 2"/>
          <p:cNvPicPr>
            <a:picLocks noChangeAspect="1"/>
          </p:cNvPicPr>
          <p:nvPr/>
        </p:nvPicPr>
        <p:blipFill>
          <a:blip r:embed="rId2"/>
          <a:stretch>
            <a:fillRect/>
          </a:stretch>
        </p:blipFill>
        <p:spPr>
          <a:xfrm>
            <a:off x="2268379" y="1503903"/>
            <a:ext cx="7652064" cy="5178490"/>
          </a:xfrm>
          <a:prstGeom prst="rect">
            <a:avLst/>
          </a:prstGeom>
        </p:spPr>
      </p:pic>
    </p:spTree>
    <p:extLst>
      <p:ext uri="{BB962C8B-B14F-4D97-AF65-F5344CB8AC3E}">
        <p14:creationId xmlns:p14="http://schemas.microsoft.com/office/powerpoint/2010/main" val="178790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en-US" dirty="0" smtClean="0"/>
              <a:t>1990 – World Wide Web (WWW) – the Web</a:t>
            </a:r>
            <a:endParaRPr lang="bg-BG" i="1" dirty="0"/>
          </a:p>
        </p:txBody>
      </p:sp>
      <p:pic>
        <p:nvPicPr>
          <p:cNvPr id="4" name="Picture 3"/>
          <p:cNvPicPr>
            <a:picLocks noChangeAspect="1"/>
          </p:cNvPicPr>
          <p:nvPr/>
        </p:nvPicPr>
        <p:blipFill>
          <a:blip r:embed="rId2"/>
          <a:stretch>
            <a:fillRect/>
          </a:stretch>
        </p:blipFill>
        <p:spPr>
          <a:xfrm>
            <a:off x="2682730" y="1581596"/>
            <a:ext cx="6620655" cy="4253086"/>
          </a:xfrm>
          <a:prstGeom prst="rect">
            <a:avLst/>
          </a:prstGeom>
        </p:spPr>
      </p:pic>
      <p:sp>
        <p:nvSpPr>
          <p:cNvPr id="6" name="Rectangle 5"/>
          <p:cNvSpPr/>
          <p:nvPr/>
        </p:nvSpPr>
        <p:spPr>
          <a:xfrm>
            <a:off x="3819432" y="6045173"/>
            <a:ext cx="5078698" cy="400110"/>
          </a:xfrm>
          <a:prstGeom prst="rect">
            <a:avLst/>
          </a:prstGeom>
        </p:spPr>
        <p:txBody>
          <a:bodyPr wrap="none">
            <a:spAutoFit/>
          </a:bodyPr>
          <a:lstStyle/>
          <a:p>
            <a:r>
              <a:rPr lang="en-US" sz="2000" dirty="0" smtClean="0">
                <a:solidFill>
                  <a:srgbClr val="FFFFFF"/>
                </a:solidFill>
                <a:latin typeface="Arial" panose="020B0604020202020204" pitchFamily="34" charset="0"/>
              </a:rPr>
              <a:t>sir Tim </a:t>
            </a:r>
            <a:r>
              <a:rPr lang="en-US" sz="2000" dirty="0">
                <a:solidFill>
                  <a:srgbClr val="FFFFFF"/>
                </a:solidFill>
                <a:latin typeface="Arial" panose="020B0604020202020204" pitchFamily="34" charset="0"/>
              </a:rPr>
              <a:t>Berners-Lee </a:t>
            </a:r>
            <a:r>
              <a:rPr lang="en-US" sz="2000" dirty="0" smtClean="0">
                <a:solidFill>
                  <a:srgbClr val="FFFFFF"/>
                </a:solidFill>
                <a:latin typeface="Arial" panose="020B0604020202020204" pitchFamily="34" charset="0"/>
              </a:rPr>
              <a:t>– </a:t>
            </a:r>
            <a:r>
              <a:rPr lang="bg-BG" sz="2000" dirty="0" smtClean="0">
                <a:solidFill>
                  <a:srgbClr val="FFFFFF"/>
                </a:solidFill>
                <a:latin typeface="Arial" panose="020B0604020202020204" pitchFamily="34" charset="0"/>
              </a:rPr>
              <a:t>създателя на </a:t>
            </a:r>
            <a:r>
              <a:rPr lang="en-US" sz="2000" dirty="0" smtClean="0">
                <a:solidFill>
                  <a:srgbClr val="FFFFFF"/>
                </a:solidFill>
                <a:latin typeface="Arial" panose="020B0604020202020204" pitchFamily="34" charset="0"/>
              </a:rPr>
              <a:t>WWW</a:t>
            </a:r>
            <a:endParaRPr lang="bg-BG" sz="2000" dirty="0"/>
          </a:p>
        </p:txBody>
      </p:sp>
    </p:spTree>
    <p:extLst>
      <p:ext uri="{BB962C8B-B14F-4D97-AF65-F5344CB8AC3E}">
        <p14:creationId xmlns:p14="http://schemas.microsoft.com/office/powerpoint/2010/main" val="1353605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en-US" dirty="0" smtClean="0"/>
              <a:t>Static Web</a:t>
            </a:r>
            <a:endParaRPr lang="bg-BG" i="1" dirty="0"/>
          </a:p>
        </p:txBody>
      </p:sp>
      <p:pic>
        <p:nvPicPr>
          <p:cNvPr id="3" name="Picture 2"/>
          <p:cNvPicPr>
            <a:picLocks noChangeAspect="1"/>
          </p:cNvPicPr>
          <p:nvPr/>
        </p:nvPicPr>
        <p:blipFill>
          <a:blip r:embed="rId2"/>
          <a:stretch>
            <a:fillRect/>
          </a:stretch>
        </p:blipFill>
        <p:spPr>
          <a:xfrm>
            <a:off x="3126688" y="1421114"/>
            <a:ext cx="5882401" cy="5037534"/>
          </a:xfrm>
          <a:prstGeom prst="rect">
            <a:avLst/>
          </a:prstGeom>
        </p:spPr>
      </p:pic>
    </p:spTree>
    <p:extLst>
      <p:ext uri="{BB962C8B-B14F-4D97-AF65-F5344CB8AC3E}">
        <p14:creationId xmlns:p14="http://schemas.microsoft.com/office/powerpoint/2010/main" val="3897103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en-US" dirty="0" smtClean="0"/>
              <a:t>Dynamic Web</a:t>
            </a:r>
            <a:endParaRPr lang="bg-BG" i="1" dirty="0"/>
          </a:p>
        </p:txBody>
      </p:sp>
      <p:pic>
        <p:nvPicPr>
          <p:cNvPr id="4" name="Picture 3"/>
          <p:cNvPicPr>
            <a:picLocks noChangeAspect="1"/>
          </p:cNvPicPr>
          <p:nvPr/>
        </p:nvPicPr>
        <p:blipFill>
          <a:blip r:embed="rId2"/>
          <a:stretch>
            <a:fillRect/>
          </a:stretch>
        </p:blipFill>
        <p:spPr>
          <a:xfrm>
            <a:off x="2520569" y="1503903"/>
            <a:ext cx="6621773" cy="4937842"/>
          </a:xfrm>
          <a:prstGeom prst="rect">
            <a:avLst/>
          </a:prstGeom>
        </p:spPr>
      </p:pic>
    </p:spTree>
    <p:extLst>
      <p:ext uri="{BB962C8B-B14F-4D97-AF65-F5344CB8AC3E}">
        <p14:creationId xmlns:p14="http://schemas.microsoft.com/office/powerpoint/2010/main" val="25866163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48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en-US" dirty="0" smtClean="0"/>
              <a:t>1997 – </a:t>
            </a:r>
            <a:r>
              <a:rPr lang="bg-BG" dirty="0" smtClean="0"/>
              <a:t>блогът (</a:t>
            </a:r>
            <a:r>
              <a:rPr lang="en-US" dirty="0" smtClean="0"/>
              <a:t>the Blog)</a:t>
            </a:r>
            <a:endParaRPr lang="bg-BG" i="1" dirty="0"/>
          </a:p>
        </p:txBody>
      </p:sp>
      <p:sp>
        <p:nvSpPr>
          <p:cNvPr id="6" name="Rectangle 5"/>
          <p:cNvSpPr/>
          <p:nvPr/>
        </p:nvSpPr>
        <p:spPr>
          <a:xfrm>
            <a:off x="4596033" y="6245228"/>
            <a:ext cx="2580578" cy="461665"/>
          </a:xfrm>
          <a:prstGeom prst="rect">
            <a:avLst/>
          </a:prstGeom>
        </p:spPr>
        <p:txBody>
          <a:bodyPr wrap="none">
            <a:spAutoFit/>
          </a:bodyPr>
          <a:lstStyle/>
          <a:p>
            <a:r>
              <a:rPr lang="en-US" sz="2400" dirty="0" smtClean="0"/>
              <a:t>Wordpress Themes</a:t>
            </a:r>
            <a:endParaRPr lang="bg-BG" sz="2400" dirty="0"/>
          </a:p>
        </p:txBody>
      </p:sp>
      <p:pic>
        <p:nvPicPr>
          <p:cNvPr id="3" name="Picture 2"/>
          <p:cNvPicPr>
            <a:picLocks noChangeAspect="1"/>
          </p:cNvPicPr>
          <p:nvPr/>
        </p:nvPicPr>
        <p:blipFill>
          <a:blip r:embed="rId2"/>
          <a:stretch>
            <a:fillRect/>
          </a:stretch>
        </p:blipFill>
        <p:spPr>
          <a:xfrm>
            <a:off x="2763556" y="1503903"/>
            <a:ext cx="6245533" cy="4561908"/>
          </a:xfrm>
          <a:prstGeom prst="rect">
            <a:avLst/>
          </a:prstGeom>
        </p:spPr>
      </p:pic>
    </p:spTree>
    <p:extLst>
      <p:ext uri="{BB962C8B-B14F-4D97-AF65-F5344CB8AC3E}">
        <p14:creationId xmlns:p14="http://schemas.microsoft.com/office/powerpoint/2010/main" val="1596815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793103" y="1014932"/>
            <a:ext cx="4898572" cy="14016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None/>
            </a:pPr>
            <a:r>
              <a:rPr lang="en-US" dirty="0" smtClean="0"/>
              <a:t>2012 – HTML 5.0 – </a:t>
            </a:r>
            <a:r>
              <a:rPr lang="bg-BG" dirty="0" smtClean="0"/>
              <a:t>първа работна чернова. Адаптивен потребителски интерфейс (</a:t>
            </a:r>
            <a:r>
              <a:rPr lang="en-US" dirty="0" smtClean="0"/>
              <a:t>Adaptive User Interface)</a:t>
            </a:r>
            <a:endParaRPr lang="bg-BG" i="1" dirty="0"/>
          </a:p>
        </p:txBody>
      </p:sp>
      <p:pic>
        <p:nvPicPr>
          <p:cNvPr id="8" name="Picture 7"/>
          <p:cNvPicPr>
            <a:picLocks noChangeAspect="1"/>
          </p:cNvPicPr>
          <p:nvPr/>
        </p:nvPicPr>
        <p:blipFill>
          <a:blip r:embed="rId2"/>
          <a:stretch>
            <a:fillRect/>
          </a:stretch>
        </p:blipFill>
        <p:spPr>
          <a:xfrm>
            <a:off x="1128075" y="2312633"/>
            <a:ext cx="4060671" cy="4064333"/>
          </a:xfrm>
          <a:prstGeom prst="rect">
            <a:avLst/>
          </a:prstGeom>
        </p:spPr>
      </p:pic>
      <p:pic>
        <p:nvPicPr>
          <p:cNvPr id="9" name="Picture 8"/>
          <p:cNvPicPr>
            <a:picLocks noChangeAspect="1"/>
          </p:cNvPicPr>
          <p:nvPr/>
        </p:nvPicPr>
        <p:blipFill>
          <a:blip r:embed="rId3"/>
          <a:stretch>
            <a:fillRect/>
          </a:stretch>
        </p:blipFill>
        <p:spPr>
          <a:xfrm>
            <a:off x="5633849" y="984887"/>
            <a:ext cx="4023547" cy="5378593"/>
          </a:xfrm>
          <a:prstGeom prst="rect">
            <a:avLst/>
          </a:prstGeom>
        </p:spPr>
      </p:pic>
      <p:pic>
        <p:nvPicPr>
          <p:cNvPr id="10" name="Picture 9"/>
          <p:cNvPicPr>
            <a:picLocks noChangeAspect="1"/>
          </p:cNvPicPr>
          <p:nvPr/>
        </p:nvPicPr>
        <p:blipFill>
          <a:blip r:embed="rId4"/>
          <a:stretch>
            <a:fillRect/>
          </a:stretch>
        </p:blipFill>
        <p:spPr>
          <a:xfrm>
            <a:off x="9935395" y="1022959"/>
            <a:ext cx="1737891" cy="5340521"/>
          </a:xfrm>
          <a:prstGeom prst="rect">
            <a:avLst/>
          </a:prstGeom>
        </p:spPr>
      </p:pic>
    </p:spTree>
    <p:extLst>
      <p:ext uri="{BB962C8B-B14F-4D97-AF65-F5344CB8AC3E}">
        <p14:creationId xmlns:p14="http://schemas.microsoft.com/office/powerpoint/2010/main" val="34118358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8995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en-US" dirty="0" smtClean="0"/>
              <a:t>1991 – </a:t>
            </a:r>
            <a:r>
              <a:rPr lang="bg-BG" dirty="0" smtClean="0"/>
              <a:t>Мобилен Интерфейс с докосване (</a:t>
            </a:r>
            <a:r>
              <a:rPr lang="en-US" dirty="0" smtClean="0"/>
              <a:t>Mobile Touch Interface)</a:t>
            </a:r>
          </a:p>
          <a:p>
            <a:pPr marL="0" indent="0">
              <a:lnSpc>
                <a:spcPct val="114000"/>
              </a:lnSpc>
              <a:spcBef>
                <a:spcPts val="0"/>
              </a:spcBef>
              <a:buNone/>
            </a:pPr>
            <a:r>
              <a:rPr lang="bg-BG" dirty="0"/>
              <a:t>Базиран на писалка (</a:t>
            </a:r>
            <a:r>
              <a:rPr lang="en-US" dirty="0"/>
              <a:t>Pen based </a:t>
            </a:r>
            <a:r>
              <a:rPr lang="en-US" dirty="0" smtClean="0"/>
              <a:t>Interface)</a:t>
            </a:r>
            <a:endParaRPr lang="bg-BG" i="1" dirty="0"/>
          </a:p>
          <a:p>
            <a:pPr marL="0" indent="0">
              <a:lnSpc>
                <a:spcPct val="114000"/>
              </a:lnSpc>
              <a:spcBef>
                <a:spcPts val="0"/>
              </a:spcBef>
              <a:buNone/>
            </a:pPr>
            <a:endParaRPr lang="bg-BG" i="1" dirty="0"/>
          </a:p>
        </p:txBody>
      </p:sp>
      <p:pic>
        <p:nvPicPr>
          <p:cNvPr id="4" name="Picture 3"/>
          <p:cNvPicPr>
            <a:picLocks noChangeAspect="1"/>
          </p:cNvPicPr>
          <p:nvPr/>
        </p:nvPicPr>
        <p:blipFill>
          <a:blip r:embed="rId2"/>
          <a:stretch>
            <a:fillRect/>
          </a:stretch>
        </p:blipFill>
        <p:spPr>
          <a:xfrm>
            <a:off x="945625" y="2439516"/>
            <a:ext cx="2077494" cy="3044183"/>
          </a:xfrm>
          <a:prstGeom prst="rect">
            <a:avLst/>
          </a:prstGeom>
        </p:spPr>
      </p:pic>
      <p:pic>
        <p:nvPicPr>
          <p:cNvPr id="9" name="Picture 8"/>
          <p:cNvPicPr>
            <a:picLocks noChangeAspect="1"/>
          </p:cNvPicPr>
          <p:nvPr/>
        </p:nvPicPr>
        <p:blipFill>
          <a:blip r:embed="rId3"/>
          <a:stretch>
            <a:fillRect/>
          </a:stretch>
        </p:blipFill>
        <p:spPr>
          <a:xfrm>
            <a:off x="3375682" y="2439515"/>
            <a:ext cx="5437457" cy="3044184"/>
          </a:xfrm>
          <a:prstGeom prst="rect">
            <a:avLst/>
          </a:prstGeom>
        </p:spPr>
      </p:pic>
      <p:pic>
        <p:nvPicPr>
          <p:cNvPr id="10" name="Picture 9"/>
          <p:cNvPicPr>
            <a:picLocks noChangeAspect="1"/>
          </p:cNvPicPr>
          <p:nvPr/>
        </p:nvPicPr>
        <p:blipFill>
          <a:blip r:embed="rId4"/>
          <a:stretch>
            <a:fillRect/>
          </a:stretch>
        </p:blipFill>
        <p:spPr>
          <a:xfrm>
            <a:off x="9106106" y="3793598"/>
            <a:ext cx="2671484" cy="1027327"/>
          </a:xfrm>
          <a:prstGeom prst="rect">
            <a:avLst/>
          </a:prstGeom>
        </p:spPr>
      </p:pic>
      <p:pic>
        <p:nvPicPr>
          <p:cNvPr id="11" name="Picture 10"/>
          <p:cNvPicPr>
            <a:picLocks noChangeAspect="1"/>
          </p:cNvPicPr>
          <p:nvPr/>
        </p:nvPicPr>
        <p:blipFill>
          <a:blip r:embed="rId5"/>
          <a:stretch>
            <a:fillRect/>
          </a:stretch>
        </p:blipFill>
        <p:spPr>
          <a:xfrm>
            <a:off x="9079717" y="2439515"/>
            <a:ext cx="2724262" cy="1047623"/>
          </a:xfrm>
          <a:prstGeom prst="rect">
            <a:avLst/>
          </a:prstGeom>
        </p:spPr>
      </p:pic>
    </p:spTree>
    <p:extLst>
      <p:ext uri="{BB962C8B-B14F-4D97-AF65-F5344CB8AC3E}">
        <p14:creationId xmlns:p14="http://schemas.microsoft.com/office/powerpoint/2010/main" val="2642622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1008566" y="1914449"/>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sp>
        <p:nvSpPr>
          <p:cNvPr id="7" name="Content Placeholder 2"/>
          <p:cNvSpPr txBox="1">
            <a:spLocks/>
          </p:cNvSpPr>
          <p:nvPr/>
        </p:nvSpPr>
        <p:spPr>
          <a:xfrm>
            <a:off x="1085584" y="1014933"/>
            <a:ext cx="10017655" cy="8995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4000"/>
              </a:lnSpc>
              <a:spcBef>
                <a:spcPts val="0"/>
              </a:spcBef>
              <a:buNone/>
            </a:pPr>
            <a:r>
              <a:rPr lang="en-US" dirty="0" smtClean="0"/>
              <a:t>2003 – </a:t>
            </a:r>
            <a:r>
              <a:rPr lang="bg-BG" dirty="0" smtClean="0"/>
              <a:t>Мобилен Интерфейс с докосване (</a:t>
            </a:r>
            <a:r>
              <a:rPr lang="en-US" dirty="0" smtClean="0"/>
              <a:t>Mobile Touch Interface)</a:t>
            </a:r>
          </a:p>
          <a:p>
            <a:pPr marL="0" indent="0">
              <a:lnSpc>
                <a:spcPct val="114000"/>
              </a:lnSpc>
              <a:spcBef>
                <a:spcPts val="0"/>
              </a:spcBef>
              <a:buNone/>
            </a:pPr>
            <a:r>
              <a:rPr lang="bg-BG" dirty="0" smtClean="0"/>
              <a:t>Работа с пръсти</a:t>
            </a:r>
            <a:endParaRPr lang="bg-BG" dirty="0"/>
          </a:p>
        </p:txBody>
      </p:sp>
      <p:pic>
        <p:nvPicPr>
          <p:cNvPr id="3" name="Picture 2"/>
          <p:cNvPicPr>
            <a:picLocks noChangeAspect="1"/>
          </p:cNvPicPr>
          <p:nvPr/>
        </p:nvPicPr>
        <p:blipFill>
          <a:blip r:embed="rId2"/>
          <a:stretch>
            <a:fillRect/>
          </a:stretch>
        </p:blipFill>
        <p:spPr>
          <a:xfrm>
            <a:off x="1916008" y="2436087"/>
            <a:ext cx="1973814" cy="2968372"/>
          </a:xfrm>
          <a:prstGeom prst="rect">
            <a:avLst/>
          </a:prstGeom>
        </p:spPr>
      </p:pic>
      <p:pic>
        <p:nvPicPr>
          <p:cNvPr id="6" name="Picture 5"/>
          <p:cNvPicPr>
            <a:picLocks noChangeAspect="1"/>
          </p:cNvPicPr>
          <p:nvPr/>
        </p:nvPicPr>
        <p:blipFill>
          <a:blip r:embed="rId3"/>
          <a:stretch>
            <a:fillRect/>
          </a:stretch>
        </p:blipFill>
        <p:spPr>
          <a:xfrm>
            <a:off x="5330705" y="1823034"/>
            <a:ext cx="4102543" cy="4103064"/>
          </a:xfrm>
          <a:prstGeom prst="rect">
            <a:avLst/>
          </a:prstGeom>
        </p:spPr>
      </p:pic>
    </p:spTree>
    <p:extLst>
      <p:ext uri="{BB962C8B-B14F-4D97-AF65-F5344CB8AC3E}">
        <p14:creationId xmlns:p14="http://schemas.microsoft.com/office/powerpoint/2010/main" val="3974594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646737" y="1022960"/>
            <a:ext cx="10017655" cy="1403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r>
              <a:rPr lang="bg-BG" sz="2400" dirty="0" smtClean="0"/>
              <a:t>Първият потребителски интерфейс – </a:t>
            </a:r>
            <a:r>
              <a:rPr lang="bg-BG" sz="2400" b="1" dirty="0" smtClean="0"/>
              <a:t>1962г.</a:t>
            </a:r>
            <a:r>
              <a:rPr lang="bg-BG" sz="2400" dirty="0" smtClean="0"/>
              <a:t>, </a:t>
            </a:r>
            <a:r>
              <a:rPr lang="en-US" sz="2400" dirty="0"/>
              <a:t>Steve Russell</a:t>
            </a:r>
            <a:r>
              <a:rPr lang="bg-BG" sz="2400" dirty="0" smtClean="0"/>
              <a:t> </a:t>
            </a:r>
            <a:r>
              <a:rPr lang="bg-BG" sz="2400" dirty="0"/>
              <a:t>- Първо интересно използване на потребителския интерфейс </a:t>
            </a:r>
            <a:r>
              <a:rPr lang="bg-BG" sz="2400" dirty="0" smtClean="0"/>
              <a:t>е компютърна </a:t>
            </a:r>
            <a:r>
              <a:rPr lang="bg-BG" sz="2400" dirty="0"/>
              <a:t>игра </a:t>
            </a:r>
            <a:r>
              <a:rPr lang="en-US" sz="2400" dirty="0" err="1"/>
              <a:t>SpaceWar</a:t>
            </a:r>
            <a:r>
              <a:rPr lang="en-US" sz="2400" dirty="0"/>
              <a:t>. </a:t>
            </a:r>
            <a:r>
              <a:rPr lang="bg-BG" sz="2400" dirty="0" smtClean="0"/>
              <a:t>Клавиатура </a:t>
            </a:r>
            <a:r>
              <a:rPr lang="bg-BG" sz="2400" dirty="0"/>
              <a:t>и </a:t>
            </a:r>
            <a:r>
              <a:rPr lang="bg-BG" sz="2400" dirty="0" smtClean="0"/>
              <a:t>ЕЛТ</a:t>
            </a:r>
            <a:r>
              <a:rPr lang="en-US" sz="2400" dirty="0" smtClean="0"/>
              <a:t> (</a:t>
            </a:r>
            <a:r>
              <a:rPr lang="bg-BG" sz="2400" dirty="0" smtClean="0"/>
              <a:t>без мишка</a:t>
            </a:r>
            <a:r>
              <a:rPr lang="en-US" sz="2400" dirty="0" smtClean="0"/>
              <a:t>)</a:t>
            </a:r>
            <a:r>
              <a:rPr lang="bg-BG" sz="2400" dirty="0" smtClean="0"/>
              <a:t>.</a:t>
            </a:r>
            <a:endParaRPr lang="ru-RU" sz="2400" dirty="0" smtClean="0"/>
          </a:p>
        </p:txBody>
      </p:sp>
      <p:pic>
        <p:nvPicPr>
          <p:cNvPr id="6" name="Picture 5"/>
          <p:cNvPicPr>
            <a:picLocks noChangeAspect="1"/>
          </p:cNvPicPr>
          <p:nvPr/>
        </p:nvPicPr>
        <p:blipFill>
          <a:blip r:embed="rId2"/>
          <a:stretch>
            <a:fillRect/>
          </a:stretch>
        </p:blipFill>
        <p:spPr>
          <a:xfrm>
            <a:off x="1228654" y="2616217"/>
            <a:ext cx="4192432" cy="2826695"/>
          </a:xfrm>
          <a:prstGeom prst="rect">
            <a:avLst/>
          </a:prstGeom>
        </p:spPr>
      </p:pic>
      <p:pic>
        <p:nvPicPr>
          <p:cNvPr id="4" name="Picture 3"/>
          <p:cNvPicPr>
            <a:picLocks noChangeAspect="1"/>
          </p:cNvPicPr>
          <p:nvPr/>
        </p:nvPicPr>
        <p:blipFill>
          <a:blip r:embed="rId3"/>
          <a:stretch>
            <a:fillRect/>
          </a:stretch>
        </p:blipFill>
        <p:spPr>
          <a:xfrm>
            <a:off x="5057192" y="2881907"/>
            <a:ext cx="5607200" cy="3725785"/>
          </a:xfrm>
          <a:prstGeom prst="rect">
            <a:avLst/>
          </a:prstGeom>
        </p:spPr>
      </p:pic>
    </p:spTree>
    <p:extLst>
      <p:ext uri="{BB962C8B-B14F-4D97-AF65-F5344CB8AC3E}">
        <p14:creationId xmlns:p14="http://schemas.microsoft.com/office/powerpoint/2010/main" val="1777401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646737" y="1022960"/>
            <a:ext cx="10017655" cy="1403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r>
              <a:rPr lang="bg-BG" sz="2400" dirty="0" smtClean="0"/>
              <a:t>Първият потребителски интерфейс – </a:t>
            </a:r>
            <a:r>
              <a:rPr lang="bg-BG" sz="2400" b="1" dirty="0" smtClean="0"/>
              <a:t>1962г.</a:t>
            </a:r>
            <a:r>
              <a:rPr lang="bg-BG" sz="2400" dirty="0" smtClean="0"/>
              <a:t>, </a:t>
            </a:r>
            <a:r>
              <a:rPr lang="en-US" sz="2400" dirty="0"/>
              <a:t>Steve Russell</a:t>
            </a:r>
            <a:r>
              <a:rPr lang="bg-BG" sz="2400" dirty="0" smtClean="0"/>
              <a:t> </a:t>
            </a:r>
            <a:r>
              <a:rPr lang="bg-BG" sz="2400" dirty="0"/>
              <a:t>- Първо интересно използване на потребителския интерфейс </a:t>
            </a:r>
            <a:r>
              <a:rPr lang="bg-BG" sz="2400" dirty="0" smtClean="0"/>
              <a:t>е компютърна </a:t>
            </a:r>
            <a:r>
              <a:rPr lang="bg-BG" sz="2400" dirty="0"/>
              <a:t>игра </a:t>
            </a:r>
            <a:r>
              <a:rPr lang="en-US" sz="2400" dirty="0" err="1"/>
              <a:t>SpaceWar</a:t>
            </a:r>
            <a:r>
              <a:rPr lang="en-US" sz="2400" dirty="0"/>
              <a:t>. </a:t>
            </a:r>
            <a:r>
              <a:rPr lang="bg-BG" sz="2400" dirty="0" smtClean="0"/>
              <a:t>Клавиатура </a:t>
            </a:r>
            <a:r>
              <a:rPr lang="bg-BG" sz="2400" dirty="0"/>
              <a:t>и </a:t>
            </a:r>
            <a:r>
              <a:rPr lang="bg-BG" sz="2400" dirty="0" smtClean="0"/>
              <a:t>ЕЛТ</a:t>
            </a:r>
            <a:r>
              <a:rPr lang="en-US" sz="2400" dirty="0" smtClean="0"/>
              <a:t> (</a:t>
            </a:r>
            <a:r>
              <a:rPr lang="bg-BG" sz="2400" dirty="0" smtClean="0"/>
              <a:t>без мишка</a:t>
            </a:r>
            <a:r>
              <a:rPr lang="en-US" sz="2400" dirty="0" smtClean="0"/>
              <a:t>)</a:t>
            </a:r>
            <a:r>
              <a:rPr lang="bg-BG" sz="2400" dirty="0" smtClean="0"/>
              <a:t>.</a:t>
            </a:r>
            <a:endParaRPr lang="ru-RU" sz="2400" dirty="0" smtClean="0"/>
          </a:p>
        </p:txBody>
      </p:sp>
      <p:sp>
        <p:nvSpPr>
          <p:cNvPr id="7" name="Content Placeholder 2"/>
          <p:cNvSpPr txBox="1">
            <a:spLocks/>
          </p:cNvSpPr>
          <p:nvPr/>
        </p:nvSpPr>
        <p:spPr>
          <a:xfrm>
            <a:off x="1159918" y="2799184"/>
            <a:ext cx="10017655" cy="35363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14000"/>
              </a:lnSpc>
              <a:spcBef>
                <a:spcPts val="0"/>
              </a:spcBef>
              <a:buNone/>
            </a:pPr>
            <a:r>
              <a:rPr lang="ru-RU" sz="2800" b="1" dirty="0" smtClean="0"/>
              <a:t>ВИЗУАЛНО/</a:t>
            </a:r>
            <a:r>
              <a:rPr lang="en-US" sz="2800" b="1" dirty="0" smtClean="0"/>
              <a:t>VISUAL</a:t>
            </a:r>
            <a:r>
              <a:rPr lang="bg-BG" sz="2800" b="1" dirty="0" smtClean="0"/>
              <a:t> </a:t>
            </a:r>
            <a:r>
              <a:rPr lang="bg-BG" sz="2800" dirty="0" smtClean="0"/>
              <a:t>– </a:t>
            </a:r>
            <a:r>
              <a:rPr lang="bg-BG" sz="2800" dirty="0"/>
              <a:t>интригуваща;</a:t>
            </a:r>
          </a:p>
          <a:p>
            <a:pPr marL="0" indent="0" algn="just">
              <a:lnSpc>
                <a:spcPct val="114000"/>
              </a:lnSpc>
              <a:spcBef>
                <a:spcPts val="0"/>
              </a:spcBef>
              <a:buNone/>
            </a:pPr>
            <a:r>
              <a:rPr lang="ru-RU" sz="2800" b="1" dirty="0" smtClean="0"/>
              <a:t>ПОЗНАВАТЕЛНО/</a:t>
            </a:r>
            <a:r>
              <a:rPr lang="en-US" sz="2800" b="1" dirty="0" smtClean="0"/>
              <a:t>COGNITIVE</a:t>
            </a:r>
            <a:r>
              <a:rPr lang="bg-BG" sz="2800" b="1" dirty="0" smtClean="0"/>
              <a:t> </a:t>
            </a:r>
            <a:r>
              <a:rPr lang="bg-BG" sz="2800" dirty="0" smtClean="0"/>
              <a:t>– 4 команди:</a:t>
            </a:r>
          </a:p>
          <a:p>
            <a:pPr lvl="1" algn="just">
              <a:lnSpc>
                <a:spcPct val="114000"/>
              </a:lnSpc>
              <a:spcBef>
                <a:spcPts val="0"/>
              </a:spcBef>
            </a:pPr>
            <a:r>
              <a:rPr lang="bg-BG" sz="2400" dirty="0" smtClean="0"/>
              <a:t>завърти на ляво;</a:t>
            </a:r>
          </a:p>
          <a:p>
            <a:pPr lvl="1" algn="just">
              <a:lnSpc>
                <a:spcPct val="114000"/>
              </a:lnSpc>
              <a:spcBef>
                <a:spcPts val="0"/>
              </a:spcBef>
            </a:pPr>
            <a:r>
              <a:rPr lang="bg-BG" sz="2400" dirty="0" smtClean="0"/>
              <a:t>завърти на дясно;</a:t>
            </a:r>
          </a:p>
          <a:p>
            <a:pPr lvl="1" algn="just">
              <a:lnSpc>
                <a:spcPct val="114000"/>
              </a:lnSpc>
              <a:spcBef>
                <a:spcPts val="0"/>
              </a:spcBef>
            </a:pPr>
            <a:r>
              <a:rPr lang="bg-BG" sz="2400" dirty="0" smtClean="0"/>
              <a:t>ускори;</a:t>
            </a:r>
          </a:p>
          <a:p>
            <a:pPr lvl="1" algn="just">
              <a:lnSpc>
                <a:spcPct val="114000"/>
              </a:lnSpc>
              <a:spcBef>
                <a:spcPts val="0"/>
              </a:spcBef>
            </a:pPr>
            <a:r>
              <a:rPr lang="bg-BG" sz="2400" dirty="0" smtClean="0"/>
              <a:t>стреляй.</a:t>
            </a:r>
            <a:endParaRPr lang="en-US" sz="2400" dirty="0"/>
          </a:p>
          <a:p>
            <a:pPr marL="0" indent="0" algn="just">
              <a:lnSpc>
                <a:spcPct val="114000"/>
              </a:lnSpc>
              <a:spcBef>
                <a:spcPts val="0"/>
              </a:spcBef>
              <a:buNone/>
            </a:pPr>
            <a:r>
              <a:rPr lang="ru-RU" sz="2800" b="1" dirty="0"/>
              <a:t>ВЗАИМОДЕЙСТВИЕ/</a:t>
            </a:r>
            <a:r>
              <a:rPr lang="en-US" sz="2800" b="1" dirty="0" smtClean="0"/>
              <a:t>INTERACT</a:t>
            </a:r>
            <a:r>
              <a:rPr lang="bg-BG" sz="2800" dirty="0" smtClean="0"/>
              <a:t> – клавиатура.</a:t>
            </a:r>
            <a:endParaRPr lang="ru-RU" sz="2800" b="1" dirty="0" smtClean="0"/>
          </a:p>
        </p:txBody>
      </p:sp>
    </p:spTree>
    <p:extLst>
      <p:ext uri="{BB962C8B-B14F-4D97-AF65-F5344CB8AC3E}">
        <p14:creationId xmlns:p14="http://schemas.microsoft.com/office/powerpoint/2010/main" val="2667474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29756" y="1231967"/>
            <a:ext cx="10017655" cy="886082"/>
          </a:xfrm>
        </p:spPr>
        <p:txBody>
          <a:bodyPr>
            <a:normAutofit lnSpcReduction="10000"/>
          </a:bodyPr>
          <a:lstStyle/>
          <a:p>
            <a:pPr marL="0" indent="0">
              <a:lnSpc>
                <a:spcPct val="114000"/>
              </a:lnSpc>
              <a:spcBef>
                <a:spcPts val="0"/>
              </a:spcBef>
              <a:buNone/>
            </a:pPr>
            <a:r>
              <a:rPr lang="bg-BG" dirty="0" smtClean="0"/>
              <a:t>Първата мишка - 1964г., </a:t>
            </a:r>
            <a:r>
              <a:rPr lang="en-US" dirty="0"/>
              <a:t>Douglas </a:t>
            </a:r>
            <a:r>
              <a:rPr lang="en-US" dirty="0" err="1" smtClean="0"/>
              <a:t>Engelbart</a:t>
            </a:r>
            <a:r>
              <a:rPr lang="bg-BG" dirty="0" smtClean="0"/>
              <a:t>, </a:t>
            </a:r>
            <a:r>
              <a:rPr lang="en-US" dirty="0"/>
              <a:t>Bill </a:t>
            </a:r>
            <a:r>
              <a:rPr lang="en-US" dirty="0" smtClean="0"/>
              <a:t>English</a:t>
            </a:r>
            <a:r>
              <a:rPr lang="bg-BG" dirty="0" smtClean="0"/>
              <a:t> (</a:t>
            </a:r>
            <a:r>
              <a:rPr lang="en-US" dirty="0"/>
              <a:t>Augmentation Research Center (ARC</a:t>
            </a:r>
            <a:r>
              <a:rPr lang="en-US" dirty="0" smtClean="0"/>
              <a:t>)</a:t>
            </a:r>
            <a:r>
              <a:rPr lang="bg-BG" dirty="0" smtClean="0"/>
              <a:t> на </a:t>
            </a:r>
            <a:r>
              <a:rPr lang="en-US" dirty="0"/>
              <a:t>Stanford Research Institute </a:t>
            </a:r>
            <a:r>
              <a:rPr lang="en-US" dirty="0" smtClean="0"/>
              <a:t>(SRI</a:t>
            </a:r>
            <a:r>
              <a:rPr lang="bg-BG" dirty="0" smtClean="0"/>
              <a:t>))</a:t>
            </a:r>
            <a:endParaRPr lang="bg-BG" i="1" dirty="0"/>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10" name="Picture 9"/>
          <p:cNvPicPr>
            <a:picLocks noChangeAspect="1"/>
          </p:cNvPicPr>
          <p:nvPr/>
        </p:nvPicPr>
        <p:blipFill>
          <a:blip r:embed="rId2"/>
          <a:stretch>
            <a:fillRect/>
          </a:stretch>
        </p:blipFill>
        <p:spPr>
          <a:xfrm>
            <a:off x="1047224" y="2321836"/>
            <a:ext cx="4383190" cy="329588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811" y="2321836"/>
            <a:ext cx="5493145" cy="3295887"/>
          </a:xfrm>
          <a:prstGeom prst="rect">
            <a:avLst/>
          </a:prstGeom>
        </p:spPr>
      </p:pic>
    </p:spTree>
    <p:extLst>
      <p:ext uri="{BB962C8B-B14F-4D97-AF65-F5344CB8AC3E}">
        <p14:creationId xmlns:p14="http://schemas.microsoft.com/office/powerpoint/2010/main" val="1340220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4" name="Picture 3"/>
          <p:cNvPicPr>
            <a:picLocks noChangeAspect="1"/>
          </p:cNvPicPr>
          <p:nvPr/>
        </p:nvPicPr>
        <p:blipFill>
          <a:blip r:embed="rId2"/>
          <a:stretch>
            <a:fillRect/>
          </a:stretch>
        </p:blipFill>
        <p:spPr>
          <a:xfrm>
            <a:off x="1458624" y="1235745"/>
            <a:ext cx="9014309" cy="5062417"/>
          </a:xfrm>
          <a:prstGeom prst="rect">
            <a:avLst/>
          </a:prstGeom>
        </p:spPr>
      </p:pic>
    </p:spTree>
    <p:extLst>
      <p:ext uri="{BB962C8B-B14F-4D97-AF65-F5344CB8AC3E}">
        <p14:creationId xmlns:p14="http://schemas.microsoft.com/office/powerpoint/2010/main" val="3083151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9877"/>
            <a:ext cx="9905998" cy="753082"/>
          </a:xfrm>
        </p:spPr>
        <p:txBody>
          <a:bodyPr/>
          <a:lstStyle/>
          <a:p>
            <a:r>
              <a:rPr lang="bg-BG" dirty="0"/>
              <a:t>Историческо развитие</a:t>
            </a:r>
          </a:p>
        </p:txBody>
      </p:sp>
      <p:sp>
        <p:nvSpPr>
          <p:cNvPr id="3" name="Content Placeholder 2"/>
          <p:cNvSpPr>
            <a:spLocks noGrp="1"/>
          </p:cNvSpPr>
          <p:nvPr>
            <p:ph idx="1"/>
          </p:nvPr>
        </p:nvSpPr>
        <p:spPr>
          <a:xfrm>
            <a:off x="1029756" y="1105946"/>
            <a:ext cx="10390913" cy="1026040"/>
          </a:xfrm>
        </p:spPr>
        <p:txBody>
          <a:bodyPr>
            <a:noAutofit/>
          </a:bodyPr>
          <a:lstStyle/>
          <a:p>
            <a:pPr marL="0" indent="0">
              <a:lnSpc>
                <a:spcPct val="114000"/>
              </a:lnSpc>
              <a:spcBef>
                <a:spcPts val="0"/>
              </a:spcBef>
              <a:buNone/>
            </a:pPr>
            <a:r>
              <a:rPr lang="bg-BG" sz="2600" dirty="0" smtClean="0"/>
              <a:t>1969г. – наши дни: Потребителски интерфейс </a:t>
            </a:r>
          </a:p>
          <a:p>
            <a:pPr marL="0" indent="0">
              <a:lnSpc>
                <a:spcPct val="114000"/>
              </a:lnSpc>
              <a:spcBef>
                <a:spcPts val="0"/>
              </a:spcBef>
              <a:buNone/>
            </a:pPr>
            <a:r>
              <a:rPr lang="bg-BG" sz="2600" dirty="0" smtClean="0"/>
              <a:t>с команден ред (</a:t>
            </a:r>
            <a:r>
              <a:rPr lang="en-US" sz="2600" dirty="0" smtClean="0"/>
              <a:t>Command </a:t>
            </a:r>
            <a:r>
              <a:rPr lang="en-US" sz="2600" dirty="0"/>
              <a:t>Line </a:t>
            </a:r>
            <a:r>
              <a:rPr lang="en-US" sz="2600" dirty="0" smtClean="0"/>
              <a:t>Interface</a:t>
            </a:r>
            <a:r>
              <a:rPr lang="bg-BG" sz="2600" dirty="0" smtClean="0"/>
              <a:t>).</a:t>
            </a:r>
            <a:endParaRPr lang="bg-BG" sz="2600" i="1" dirty="0"/>
          </a:p>
        </p:txBody>
      </p:sp>
      <p:sp>
        <p:nvSpPr>
          <p:cNvPr id="5" name="Content Placeholder 2"/>
          <p:cNvSpPr txBox="1">
            <a:spLocks/>
          </p:cNvSpPr>
          <p:nvPr/>
        </p:nvSpPr>
        <p:spPr>
          <a:xfrm>
            <a:off x="706698" y="2214974"/>
            <a:ext cx="10017655" cy="3920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4000"/>
              </a:lnSpc>
              <a:spcBef>
                <a:spcPts val="0"/>
              </a:spcBef>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331" y="46655"/>
            <a:ext cx="3528958" cy="61352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368" y="2169503"/>
            <a:ext cx="4478149" cy="3974841"/>
          </a:xfrm>
          <a:prstGeom prst="rect">
            <a:avLst/>
          </a:prstGeom>
        </p:spPr>
      </p:pic>
      <p:sp>
        <p:nvSpPr>
          <p:cNvPr id="9" name="Rectangle 8"/>
          <p:cNvSpPr/>
          <p:nvPr/>
        </p:nvSpPr>
        <p:spPr>
          <a:xfrm>
            <a:off x="8553373" y="6264849"/>
            <a:ext cx="2867296" cy="400110"/>
          </a:xfrm>
          <a:prstGeom prst="rect">
            <a:avLst/>
          </a:prstGeom>
        </p:spPr>
        <p:txBody>
          <a:bodyPr wrap="square">
            <a:spAutoFit/>
          </a:bodyPr>
          <a:lstStyle/>
          <a:p>
            <a:r>
              <a:rPr lang="en-US" sz="2000" dirty="0"/>
              <a:t> ASR-33 Teletype (1963)</a:t>
            </a:r>
            <a:endParaRPr lang="bg-BG" sz="2000" dirty="0"/>
          </a:p>
        </p:txBody>
      </p:sp>
      <p:sp>
        <p:nvSpPr>
          <p:cNvPr id="11" name="Rectangle 10"/>
          <p:cNvSpPr/>
          <p:nvPr/>
        </p:nvSpPr>
        <p:spPr>
          <a:xfrm>
            <a:off x="2657967" y="6162226"/>
            <a:ext cx="2264081" cy="400110"/>
          </a:xfrm>
          <a:prstGeom prst="rect">
            <a:avLst/>
          </a:prstGeom>
        </p:spPr>
        <p:txBody>
          <a:bodyPr wrap="none">
            <a:spAutoFit/>
          </a:bodyPr>
          <a:lstStyle/>
          <a:p>
            <a:r>
              <a:rPr lang="en-US" sz="2000" dirty="0"/>
              <a:t>DEC VT100 </a:t>
            </a:r>
            <a:r>
              <a:rPr lang="en-US" sz="2000" dirty="0" smtClean="0"/>
              <a:t>terminal</a:t>
            </a:r>
            <a:endParaRPr lang="bg-BG" sz="2000" dirty="0"/>
          </a:p>
        </p:txBody>
      </p:sp>
    </p:spTree>
    <p:extLst>
      <p:ext uri="{BB962C8B-B14F-4D97-AF65-F5344CB8AC3E}">
        <p14:creationId xmlns:p14="http://schemas.microsoft.com/office/powerpoint/2010/main" val="1497613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30" y="3303036"/>
            <a:ext cx="6023844" cy="33465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024" y="151621"/>
            <a:ext cx="7455159" cy="5591369"/>
          </a:xfrm>
          <a:prstGeom prst="rect">
            <a:avLst/>
          </a:prstGeom>
        </p:spPr>
      </p:pic>
    </p:spTree>
    <p:extLst>
      <p:ext uri="{BB962C8B-B14F-4D97-AF65-F5344CB8AC3E}">
        <p14:creationId xmlns:p14="http://schemas.microsoft.com/office/powerpoint/2010/main" val="326734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5133</TotalTime>
  <Words>1333</Words>
  <Application>Microsoft Office PowerPoint</Application>
  <PresentationFormat>Widescreen</PresentationFormat>
  <Paragraphs>143</Paragraphs>
  <Slides>38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Times New Roman</vt:lpstr>
      <vt:lpstr>Trebuchet MS</vt:lpstr>
      <vt:lpstr>Tw Cen MT</vt:lpstr>
      <vt:lpstr>Circuit</vt:lpstr>
      <vt:lpstr>Проектиране на програмни интерфейси</vt:lpstr>
      <vt:lpstr>Термини и определения</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PowerPoint Presentation</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lpstr>Историческо развитие</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MSlavov</dc:creator>
  <cp:lastModifiedBy>Microsoft account</cp:lastModifiedBy>
  <cp:revision>72</cp:revision>
  <dcterms:created xsi:type="dcterms:W3CDTF">2021-01-07T10:29:23Z</dcterms:created>
  <dcterms:modified xsi:type="dcterms:W3CDTF">2023-03-14T08:16:35Z</dcterms:modified>
</cp:coreProperties>
</file>